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60" r:id="rId3"/>
    <p:sldId id="261" r:id="rId4"/>
    <p:sldId id="280" r:id="rId5"/>
    <p:sldId id="289" r:id="rId6"/>
    <p:sldId id="258" r:id="rId7"/>
    <p:sldId id="288" r:id="rId8"/>
    <p:sldId id="279" r:id="rId9"/>
    <p:sldId id="285" r:id="rId10"/>
    <p:sldId id="262" r:id="rId11"/>
    <p:sldId id="286" r:id="rId12"/>
    <p:sldId id="268" r:id="rId13"/>
    <p:sldId id="263" r:id="rId14"/>
    <p:sldId id="287" r:id="rId15"/>
    <p:sldId id="266" r:id="rId16"/>
    <p:sldId id="267" r:id="rId17"/>
    <p:sldId id="270" r:id="rId18"/>
    <p:sldId id="264" r:id="rId19"/>
    <p:sldId id="269" r:id="rId20"/>
    <p:sldId id="271" r:id="rId21"/>
    <p:sldId id="272" r:id="rId22"/>
    <p:sldId id="273" r:id="rId23"/>
    <p:sldId id="274" r:id="rId24"/>
    <p:sldId id="275" r:id="rId25"/>
    <p:sldId id="277" r:id="rId26"/>
    <p:sldId id="278" r:id="rId27"/>
    <p:sldId id="281" r:id="rId28"/>
    <p:sldId id="282"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6" d="100"/>
          <a:sy n="96" d="100"/>
        </p:scale>
        <p:origin x="17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12192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12192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965060" y="5052546"/>
            <a:ext cx="7516013"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62350D-5898-4079-9D3E-0BA45DB37BC3}"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78ACC-4A3C-46F7-A195-26ABF93B5028}" type="slidenum">
              <a:rPr lang="en-US" smtClean="0"/>
              <a:t>‹#›</a:t>
            </a:fld>
            <a:endParaRPr lang="en-US"/>
          </a:p>
        </p:txBody>
      </p:sp>
      <p:sp>
        <p:nvSpPr>
          <p:cNvPr id="2" name="Title 1"/>
          <p:cNvSpPr>
            <a:spLocks noGrp="1"/>
          </p:cNvSpPr>
          <p:nvPr>
            <p:ph type="ctrTitle"/>
          </p:nvPr>
        </p:nvSpPr>
        <p:spPr>
          <a:xfrm>
            <a:off x="1090109" y="3132290"/>
            <a:ext cx="9567135" cy="1793167"/>
          </a:xfrm>
          <a:effectLst/>
        </p:spPr>
        <p:txBody>
          <a:bodyPr>
            <a:noAutofit/>
          </a:bodyPr>
          <a:lstStyle>
            <a:lvl1pPr marL="640080" indent="-457200" algn="l">
              <a:defRPr sz="54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540000" y="731519"/>
            <a:ext cx="85344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62350D-5898-4079-9D3E-0BA45DB37BC3}"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78ACC-4A3C-46F7-A195-26ABF93B502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344" y="376518"/>
            <a:ext cx="27432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4432151" y="731520"/>
            <a:ext cx="6439049"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2350D-5898-4079-9D3E-0BA45DB37BC3}"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78ACC-4A3C-46F7-A195-26ABF93B50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62350D-5898-4079-9D3E-0BA45DB37BC3}"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78ACC-4A3C-46F7-A195-26ABF93B5028}"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524000" y="731520"/>
            <a:ext cx="85344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10927" y="2172648"/>
            <a:ext cx="7955555"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696584" y="4607511"/>
            <a:ext cx="7960659"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62350D-5898-4079-9D3E-0BA45DB37BC3}"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78ACC-4A3C-46F7-A195-26ABF93B502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562350D-5898-4079-9D3E-0BA45DB37BC3}"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78ACC-4A3C-46F7-A195-26ABF93B5028}"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523999" y="731519"/>
            <a:ext cx="4462272"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731520"/>
            <a:ext cx="4462272"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41929" y="1400327"/>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6403"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6193367" y="1399032"/>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62350D-5898-4079-9D3E-0BA45DB37BC3}" type="datetimeFigureOut">
              <a:rPr lang="en-US" smtClean="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578ACC-4A3C-46F7-A195-26ABF93B502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62350D-5898-4079-9D3E-0BA45DB37BC3}" type="datetimeFigureOut">
              <a:rPr lang="en-US" smtClean="0"/>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578ACC-4A3C-46F7-A195-26ABF93B502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2350D-5898-4079-9D3E-0BA45DB37BC3}" type="datetimeFigureOut">
              <a:rPr lang="en-US" smtClean="0"/>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578ACC-4A3C-46F7-A195-26ABF93B50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8794" y="2209801"/>
            <a:ext cx="4848113" cy="1258493"/>
          </a:xfrm>
          <a:effectLst/>
        </p:spPr>
        <p:txBody>
          <a:bodyPr anchor="b">
            <a:noAutofit/>
          </a:bodyPr>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6124688" y="731520"/>
            <a:ext cx="5356113"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4354" y="3497802"/>
            <a:ext cx="4518213"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62350D-5898-4079-9D3E-0BA45DB37BC3}"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78ACC-4A3C-46F7-A195-26ABF93B50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966900" y="1143000"/>
            <a:ext cx="54864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70516" y="1010486"/>
            <a:ext cx="4925485"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62350D-5898-4079-9D3E-0BA45DB37BC3}"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78ACC-4A3C-46F7-A195-26ABF93B5028}" type="slidenum">
              <a:rPr lang="en-US" smtClean="0"/>
              <a:t>‹#›</a:t>
            </a:fld>
            <a:endParaRPr lang="en-US"/>
          </a:p>
        </p:txBody>
      </p:sp>
      <p:sp>
        <p:nvSpPr>
          <p:cNvPr id="2" name="Title 1"/>
          <p:cNvSpPr>
            <a:spLocks noGrp="1"/>
          </p:cNvSpPr>
          <p:nvPr>
            <p:ph type="title"/>
          </p:nvPr>
        </p:nvSpPr>
        <p:spPr>
          <a:xfrm>
            <a:off x="969691" y="4464421"/>
            <a:ext cx="8511384" cy="1143000"/>
          </a:xfrm>
        </p:spPr>
        <p:txBody>
          <a:bodyPr anchor="b">
            <a:noAutofit/>
          </a:bodyPr>
          <a:lstStyle>
            <a:lvl1pPr algn="l">
              <a:defRPr sz="4600" b="1"/>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12192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91053" y="4372168"/>
            <a:ext cx="8683348"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524000" y="732260"/>
            <a:ext cx="8534400" cy="34747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00" y="6172201"/>
            <a:ext cx="33528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8562350D-5898-4079-9D3E-0BA45DB37BC3}" type="datetimeFigureOut">
              <a:rPr lang="en-US" smtClean="0"/>
              <a:t>11/28/2022</a:t>
            </a:fld>
            <a:endParaRPr lang="en-US"/>
          </a:p>
        </p:txBody>
      </p:sp>
      <p:sp>
        <p:nvSpPr>
          <p:cNvPr id="5" name="Footer Placeholder 4"/>
          <p:cNvSpPr>
            <a:spLocks noGrp="1"/>
          </p:cNvSpPr>
          <p:nvPr>
            <p:ph type="ftr" sz="quarter" idx="3"/>
          </p:nvPr>
        </p:nvSpPr>
        <p:spPr>
          <a:xfrm>
            <a:off x="609600" y="6172201"/>
            <a:ext cx="44704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5080000" y="6172201"/>
            <a:ext cx="24384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5A578ACC-4A3C-46F7-A195-26ABF93B50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github.com/Sahana-Akter/Hotel-Management-System-in-Java" TargetMode="External"/><Relationship Id="rId7" Type="http://schemas.openxmlformats.org/officeDocument/2006/relationships/image" Target="../media/image39.jpeg"/><Relationship Id="rId2" Type="http://schemas.openxmlformats.org/officeDocument/2006/relationships/hyperlink" Target="https://github.com/Tehsim/University_Projects/tree/main/software_projects/SE%20Project" TargetMode="Externa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hyperlink" Target="https://github.com/ME4Ema/Projects-Of-University/tree/main/Software%20Enginnering%20Project/Hotel%20Management%20System/src" TargetMode="External"/><Relationship Id="rId4" Type="http://schemas.openxmlformats.org/officeDocument/2006/relationships/hyperlink" Target="https://github.com/raisa220/Hotel-Management-System.git" TargetMode="External"/><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Tehsim/University_Projects/tree/main/software_projects/SE%20Project"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5000">
              <a:srgbClr val="D6E6F5"/>
            </a:gs>
            <a:gs pos="77000">
              <a:srgbClr val="CCDDF1"/>
            </a:gs>
            <a:gs pos="91000">
              <a:schemeClr val="accent1">
                <a:lumMod val="40000"/>
                <a:lumOff val="60000"/>
              </a:schemeClr>
            </a:gs>
            <a:gs pos="0">
              <a:schemeClr val="tx2">
                <a:lumMod val="40000"/>
                <a:lumOff val="60000"/>
              </a:schemeClr>
            </a:gs>
            <a:gs pos="68000">
              <a:schemeClr val="accent5">
                <a:lumMod val="20000"/>
                <a:lumOff val="80000"/>
              </a:schemeClr>
            </a:gs>
            <a:gs pos="16000">
              <a:srgbClr val="E9EFF8"/>
            </a:gs>
            <a:gs pos="26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3" name="image4.png"/>
          <p:cNvPicPr/>
          <p:nvPr/>
        </p:nvPicPr>
        <p:blipFill rotWithShape="1">
          <a:blip r:embed="rId2"/>
          <a:srcRect r="88675" b="953"/>
          <a:stretch/>
        </p:blipFill>
        <p:spPr>
          <a:xfrm>
            <a:off x="5297015" y="1516763"/>
            <a:ext cx="1177933" cy="1081471"/>
          </a:xfrm>
          <a:prstGeom prst="rect">
            <a:avLst/>
          </a:prstGeom>
          <a:ln/>
        </p:spPr>
      </p:pic>
      <p:sp>
        <p:nvSpPr>
          <p:cNvPr id="4" name="TextBox 3"/>
          <p:cNvSpPr txBox="1"/>
          <p:nvPr/>
        </p:nvSpPr>
        <p:spPr>
          <a:xfrm>
            <a:off x="2780838" y="990680"/>
            <a:ext cx="8364248" cy="400110"/>
          </a:xfrm>
          <a:prstGeom prst="rect">
            <a:avLst/>
          </a:prstGeom>
          <a:noFill/>
        </p:spPr>
        <p:txBody>
          <a:bodyPr wrap="square" rtlCol="0">
            <a:spAutoFit/>
          </a:bodyPr>
          <a:lstStyle/>
          <a:p>
            <a:r>
              <a:rPr lang="en-US" sz="2000" b="1" dirty="0">
                <a:latin typeface="Arial" pitchFamily="34" charset="0"/>
                <a:cs typeface="Arial" pitchFamily="34" charset="0"/>
              </a:rPr>
              <a:t>Department Of Computer Science &amp; Engineering</a:t>
            </a:r>
          </a:p>
        </p:txBody>
      </p:sp>
      <p:sp>
        <p:nvSpPr>
          <p:cNvPr id="5" name="TextBox 4"/>
          <p:cNvSpPr txBox="1"/>
          <p:nvPr/>
        </p:nvSpPr>
        <p:spPr>
          <a:xfrm>
            <a:off x="2409342" y="2190998"/>
            <a:ext cx="7394712" cy="1200329"/>
          </a:xfrm>
          <a:prstGeom prst="rect">
            <a:avLst/>
          </a:prstGeom>
          <a:noFill/>
        </p:spPr>
        <p:txBody>
          <a:bodyPr wrap="square" rtlCol="0">
            <a:spAutoFit/>
          </a:bodyPr>
          <a:lstStyle/>
          <a:p>
            <a:r>
              <a:rPr lang="en-US" sz="7200" dirty="0">
                <a:latin typeface="Bernard MT Condensed" panose="02050806060905020404" pitchFamily="18" charset="0"/>
              </a:rPr>
              <a:t>   </a:t>
            </a:r>
            <a:r>
              <a:rPr lang="en-US" sz="3200" dirty="0">
                <a:latin typeface="Arial Black" pitchFamily="34" charset="0"/>
              </a:rPr>
              <a:t>‘</a:t>
            </a:r>
            <a:r>
              <a:rPr lang="en-US" sz="3000" dirty="0">
                <a:latin typeface="Arial Black" pitchFamily="34" charset="0"/>
              </a:rPr>
              <a:t>Hotel Management System’                  </a:t>
            </a:r>
          </a:p>
        </p:txBody>
      </p:sp>
      <p:sp>
        <p:nvSpPr>
          <p:cNvPr id="6" name="TextBox 5"/>
          <p:cNvSpPr txBox="1"/>
          <p:nvPr/>
        </p:nvSpPr>
        <p:spPr>
          <a:xfrm>
            <a:off x="2051501" y="324746"/>
            <a:ext cx="8670450" cy="523220"/>
          </a:xfrm>
          <a:prstGeom prst="rect">
            <a:avLst/>
          </a:prstGeom>
          <a:noFill/>
        </p:spPr>
        <p:txBody>
          <a:bodyPr wrap="none" rtlCol="0">
            <a:spAutoFit/>
          </a:bodyPr>
          <a:lstStyle/>
          <a:p>
            <a:r>
              <a:rPr lang="en-US" sz="2800" dirty="0">
                <a:latin typeface="Arial Black" panose="020B0A04020102020204" pitchFamily="34" charset="0"/>
              </a:rPr>
              <a:t>International Islamic University Chittagong</a:t>
            </a:r>
          </a:p>
        </p:txBody>
      </p:sp>
      <p:sp>
        <p:nvSpPr>
          <p:cNvPr id="7" name="TextBox 6"/>
          <p:cNvSpPr txBox="1"/>
          <p:nvPr/>
        </p:nvSpPr>
        <p:spPr>
          <a:xfrm>
            <a:off x="8104973" y="4491983"/>
            <a:ext cx="2444323" cy="1877437"/>
          </a:xfrm>
          <a:prstGeom prst="rect">
            <a:avLst/>
          </a:prstGeom>
          <a:noFill/>
        </p:spPr>
        <p:txBody>
          <a:bodyPr wrap="none" rtlCol="0">
            <a:spAutoFit/>
          </a:bodyPr>
          <a:lstStyle/>
          <a:p>
            <a:r>
              <a:rPr lang="en-US" sz="2400" b="1" dirty="0">
                <a:latin typeface="Arial" pitchFamily="34" charset="0"/>
                <a:cs typeface="Arial" pitchFamily="34" charset="0"/>
              </a:rPr>
              <a:t>Submitted to :</a:t>
            </a:r>
            <a:r>
              <a:rPr lang="en-US" sz="2400" dirty="0">
                <a:latin typeface="Arial" pitchFamily="34" charset="0"/>
                <a:cs typeface="Arial" pitchFamily="34" charset="0"/>
              </a:rPr>
              <a:t> </a:t>
            </a:r>
          </a:p>
          <a:p>
            <a:r>
              <a:rPr lang="en-US" sz="2800" dirty="0" err="1">
                <a:latin typeface="Arial" pitchFamily="34" charset="0"/>
                <a:cs typeface="Arial" pitchFamily="34" charset="0"/>
              </a:rPr>
              <a:t>Atia</a:t>
            </a:r>
            <a:r>
              <a:rPr lang="en-US" sz="2800" dirty="0">
                <a:latin typeface="Arial" pitchFamily="34" charset="0"/>
                <a:cs typeface="Arial" pitchFamily="34" charset="0"/>
              </a:rPr>
              <a:t> </a:t>
            </a:r>
            <a:r>
              <a:rPr lang="en-US" sz="2800" dirty="0" err="1">
                <a:latin typeface="Arial" pitchFamily="34" charset="0"/>
                <a:cs typeface="Arial" pitchFamily="34" charset="0"/>
              </a:rPr>
              <a:t>Binti</a:t>
            </a:r>
            <a:r>
              <a:rPr lang="en-US" sz="2800" dirty="0">
                <a:latin typeface="Arial" pitchFamily="34" charset="0"/>
                <a:cs typeface="Arial" pitchFamily="34" charset="0"/>
              </a:rPr>
              <a:t> Aziz</a:t>
            </a:r>
          </a:p>
          <a:p>
            <a:r>
              <a:rPr lang="en-US" sz="2000" dirty="0">
                <a:latin typeface="Arial" pitchFamily="34" charset="0"/>
                <a:cs typeface="Arial" pitchFamily="34" charset="0"/>
              </a:rPr>
              <a:t>Adjunct Faculty</a:t>
            </a:r>
          </a:p>
          <a:p>
            <a:r>
              <a:rPr lang="en-US" sz="2000" dirty="0" err="1">
                <a:latin typeface="Arial" pitchFamily="34" charset="0"/>
                <a:cs typeface="Arial" pitchFamily="34" charset="0"/>
              </a:rPr>
              <a:t>Dept</a:t>
            </a:r>
            <a:r>
              <a:rPr lang="en-US" sz="2000" dirty="0">
                <a:latin typeface="Arial" pitchFamily="34" charset="0"/>
                <a:cs typeface="Arial" pitchFamily="34" charset="0"/>
              </a:rPr>
              <a:t> Of CSE</a:t>
            </a:r>
          </a:p>
          <a:p>
            <a:r>
              <a:rPr lang="en-US" sz="2000" dirty="0">
                <a:latin typeface="Arial" pitchFamily="34" charset="0"/>
                <a:cs typeface="Arial" pitchFamily="34" charset="0"/>
              </a:rPr>
              <a:t>IIUC</a:t>
            </a:r>
          </a:p>
        </p:txBody>
      </p:sp>
      <p:sp>
        <p:nvSpPr>
          <p:cNvPr id="8" name="TextBox 7"/>
          <p:cNvSpPr txBox="1"/>
          <p:nvPr/>
        </p:nvSpPr>
        <p:spPr>
          <a:xfrm>
            <a:off x="486859" y="4276539"/>
            <a:ext cx="5564084" cy="2308324"/>
          </a:xfrm>
          <a:prstGeom prst="rect">
            <a:avLst/>
          </a:prstGeom>
          <a:noFill/>
        </p:spPr>
        <p:txBody>
          <a:bodyPr wrap="square" rtlCol="0">
            <a:spAutoFit/>
          </a:bodyPr>
          <a:lstStyle/>
          <a:p>
            <a:endParaRPr lang="en-US" sz="2400" b="1" dirty="0">
              <a:solidFill>
                <a:srgbClr val="0070C0"/>
              </a:solidFill>
              <a:latin typeface="Arial" pitchFamily="34" charset="0"/>
              <a:cs typeface="Arial" pitchFamily="34" charset="0"/>
            </a:endParaRPr>
          </a:p>
          <a:p>
            <a:r>
              <a:rPr lang="en-US" sz="2000" b="1" dirty="0">
                <a:latin typeface="Arial" pitchFamily="34" charset="0"/>
                <a:cs typeface="Arial" pitchFamily="34" charset="0"/>
              </a:rPr>
              <a:t>Team Leader: </a:t>
            </a:r>
            <a:r>
              <a:rPr lang="en-US" sz="2000" dirty="0" err="1">
                <a:latin typeface="Arial" pitchFamily="34" charset="0"/>
                <a:cs typeface="Arial" pitchFamily="34" charset="0"/>
              </a:rPr>
              <a:t>Efter</a:t>
            </a:r>
            <a:r>
              <a:rPr lang="en-US" sz="2000" dirty="0">
                <a:latin typeface="Arial" pitchFamily="34" charset="0"/>
                <a:cs typeface="Arial" pitchFamily="34" charset="0"/>
              </a:rPr>
              <a:t> </a:t>
            </a:r>
            <a:r>
              <a:rPr lang="en-US" sz="2000" dirty="0" err="1">
                <a:latin typeface="Arial" pitchFamily="34" charset="0"/>
                <a:cs typeface="Arial" pitchFamily="34" charset="0"/>
              </a:rPr>
              <a:t>Jahan</a:t>
            </a:r>
            <a:r>
              <a:rPr lang="en-US" sz="2000" dirty="0">
                <a:latin typeface="Arial" pitchFamily="34" charset="0"/>
                <a:cs typeface="Arial" pitchFamily="34" charset="0"/>
              </a:rPr>
              <a:t> </a:t>
            </a:r>
            <a:r>
              <a:rPr lang="en-US" sz="2000" dirty="0" err="1">
                <a:latin typeface="Arial" pitchFamily="34" charset="0"/>
                <a:cs typeface="Arial" pitchFamily="34" charset="0"/>
              </a:rPr>
              <a:t>Ema</a:t>
            </a:r>
            <a:r>
              <a:rPr lang="en-US" sz="2000" dirty="0">
                <a:latin typeface="Arial" pitchFamily="34" charset="0"/>
                <a:cs typeface="Arial" pitchFamily="34" charset="0"/>
              </a:rPr>
              <a:t> (C193229)</a:t>
            </a:r>
          </a:p>
          <a:p>
            <a:r>
              <a:rPr lang="en-US" sz="2000" b="1" dirty="0">
                <a:latin typeface="Arial" pitchFamily="34" charset="0"/>
                <a:cs typeface="Arial" pitchFamily="34" charset="0"/>
              </a:rPr>
              <a:t>Team Members:</a:t>
            </a:r>
            <a:endParaRPr lang="en-US" sz="2000" dirty="0">
              <a:latin typeface="Arial" pitchFamily="34" charset="0"/>
              <a:cs typeface="Arial" pitchFamily="34" charset="0"/>
            </a:endParaRPr>
          </a:p>
          <a:p>
            <a:r>
              <a:rPr lang="en-US" sz="2000" dirty="0" err="1">
                <a:latin typeface="Arial" pitchFamily="34" charset="0"/>
                <a:cs typeface="Arial" pitchFamily="34" charset="0"/>
              </a:rPr>
              <a:t>Tehsim</a:t>
            </a:r>
            <a:r>
              <a:rPr lang="en-US" sz="2000" dirty="0">
                <a:latin typeface="Arial" pitchFamily="34" charset="0"/>
                <a:cs typeface="Arial" pitchFamily="34" charset="0"/>
              </a:rPr>
              <a:t> </a:t>
            </a:r>
            <a:r>
              <a:rPr lang="en-US" sz="2000" dirty="0" err="1">
                <a:latin typeface="Arial" pitchFamily="34" charset="0"/>
                <a:cs typeface="Arial" pitchFamily="34" charset="0"/>
              </a:rPr>
              <a:t>Fariha</a:t>
            </a:r>
            <a:r>
              <a:rPr lang="en-US" sz="2000" dirty="0">
                <a:latin typeface="Arial" pitchFamily="34" charset="0"/>
                <a:cs typeface="Arial" pitchFamily="34" charset="0"/>
              </a:rPr>
              <a:t> (C193207)</a:t>
            </a:r>
          </a:p>
          <a:p>
            <a:r>
              <a:rPr lang="en-US" sz="2000" dirty="0" err="1">
                <a:latin typeface="Arial" pitchFamily="34" charset="0"/>
                <a:cs typeface="Arial" pitchFamily="34" charset="0"/>
              </a:rPr>
              <a:t>Sahana</a:t>
            </a:r>
            <a:r>
              <a:rPr lang="en-US" sz="2000" dirty="0">
                <a:latin typeface="Arial" pitchFamily="34" charset="0"/>
                <a:cs typeface="Arial" pitchFamily="34" charset="0"/>
              </a:rPr>
              <a:t> </a:t>
            </a:r>
            <a:r>
              <a:rPr lang="en-US" sz="2000" dirty="0" err="1">
                <a:latin typeface="Arial" pitchFamily="34" charset="0"/>
                <a:cs typeface="Arial" pitchFamily="34" charset="0"/>
              </a:rPr>
              <a:t>Akter</a:t>
            </a:r>
            <a:r>
              <a:rPr lang="en-US" sz="2000" dirty="0">
                <a:latin typeface="Arial" pitchFamily="34" charset="0"/>
                <a:cs typeface="Arial" pitchFamily="34" charset="0"/>
              </a:rPr>
              <a:t> (C193209)</a:t>
            </a:r>
          </a:p>
          <a:p>
            <a:r>
              <a:rPr lang="en-US" sz="2000" dirty="0" err="1">
                <a:latin typeface="Arial" pitchFamily="34" charset="0"/>
                <a:cs typeface="Arial" pitchFamily="34" charset="0"/>
              </a:rPr>
              <a:t>Raisa</a:t>
            </a:r>
            <a:r>
              <a:rPr lang="en-US" sz="2000" dirty="0">
                <a:latin typeface="Arial" pitchFamily="34" charset="0"/>
                <a:cs typeface="Arial" pitchFamily="34" charset="0"/>
              </a:rPr>
              <a:t> Ahmed (C193220)</a:t>
            </a:r>
          </a:p>
          <a:p>
            <a:r>
              <a:rPr lang="en-US" sz="2000" dirty="0">
                <a:latin typeface="Arial" pitchFamily="34" charset="0"/>
                <a:cs typeface="Arial" pitchFamily="34" charset="0"/>
              </a:rPr>
              <a:t>       </a:t>
            </a:r>
            <a:endParaRPr lang="en-US" sz="2400" dirty="0">
              <a:latin typeface="Arial" pitchFamily="34" charset="0"/>
              <a:cs typeface="Arial" pitchFamily="34" charset="0"/>
            </a:endParaRPr>
          </a:p>
        </p:txBody>
      </p:sp>
      <p:sp>
        <p:nvSpPr>
          <p:cNvPr id="2" name="TextBox 1"/>
          <p:cNvSpPr txBox="1"/>
          <p:nvPr/>
        </p:nvSpPr>
        <p:spPr>
          <a:xfrm>
            <a:off x="3758470" y="3391327"/>
            <a:ext cx="3692165" cy="830997"/>
          </a:xfrm>
          <a:prstGeom prst="rect">
            <a:avLst/>
          </a:prstGeom>
          <a:noFill/>
        </p:spPr>
        <p:txBody>
          <a:bodyPr wrap="none" rtlCol="0">
            <a:spAutoFit/>
          </a:bodyPr>
          <a:lstStyle/>
          <a:p>
            <a:r>
              <a:rPr lang="en-US" b="1" dirty="0">
                <a:latin typeface="Arial" pitchFamily="34" charset="0"/>
                <a:cs typeface="Arial" pitchFamily="34" charset="0"/>
              </a:rPr>
              <a:t>                 </a:t>
            </a:r>
            <a:r>
              <a:rPr lang="en-US" sz="2400" b="1" dirty="0">
                <a:latin typeface="Arial" pitchFamily="34" charset="0"/>
                <a:cs typeface="Arial" pitchFamily="34" charset="0"/>
              </a:rPr>
              <a:t>Presented by : </a:t>
            </a:r>
          </a:p>
          <a:p>
            <a:r>
              <a:rPr lang="en-US" sz="2400" b="1" dirty="0">
                <a:solidFill>
                  <a:srgbClr val="0070C0"/>
                </a:solidFill>
                <a:latin typeface="Arial" pitchFamily="34" charset="0"/>
                <a:cs typeface="Arial" pitchFamily="34" charset="0"/>
              </a:rPr>
              <a:t>          Team Binary Wing</a:t>
            </a:r>
            <a:endParaRPr lang="en-US" sz="2400" dirty="0"/>
          </a:p>
        </p:txBody>
      </p:sp>
    </p:spTree>
    <p:extLst>
      <p:ext uri="{BB962C8B-B14F-4D97-AF65-F5344CB8AC3E}">
        <p14:creationId xmlns:p14="http://schemas.microsoft.com/office/powerpoint/2010/main" val="1206305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786" y="2030609"/>
            <a:ext cx="5616427" cy="2796782"/>
          </a:xfrm>
          <a:prstGeom prst="rect">
            <a:avLst/>
          </a:prstGeom>
        </p:spPr>
      </p:pic>
      <p:sp>
        <p:nvSpPr>
          <p:cNvPr id="5" name="Rectangle 4"/>
          <p:cNvSpPr/>
          <p:nvPr/>
        </p:nvSpPr>
        <p:spPr>
          <a:xfrm>
            <a:off x="3287786" y="1648061"/>
            <a:ext cx="1777153" cy="369332"/>
          </a:xfrm>
          <a:prstGeom prst="rect">
            <a:avLst/>
          </a:prstGeom>
          <a:solidFill>
            <a:srgbClr val="FFFF00"/>
          </a:solidFill>
        </p:spPr>
        <p:txBody>
          <a:bodyPr wrap="none">
            <a:spAutoFit/>
          </a:bodyPr>
          <a:lstStyle/>
          <a:p>
            <a:pPr marL="285750" indent="-285750">
              <a:buFont typeface="Wingdings" pitchFamily="2" charset="2"/>
              <a:buChar char="Ø"/>
            </a:pPr>
            <a:r>
              <a:rPr lang="en-US" dirty="0"/>
              <a:t>Login window</a:t>
            </a:r>
          </a:p>
        </p:txBody>
      </p:sp>
    </p:spTree>
    <p:extLst>
      <p:ext uri="{BB962C8B-B14F-4D97-AF65-F5344CB8AC3E}">
        <p14:creationId xmlns:p14="http://schemas.microsoft.com/office/powerpoint/2010/main" val="1784413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200" y="1310423"/>
            <a:ext cx="7739524" cy="41156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5555"/>
          <a:stretch/>
        </p:blipFill>
        <p:spPr>
          <a:xfrm>
            <a:off x="8483599" y="3368338"/>
            <a:ext cx="3225800" cy="206246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22283"/>
          <a:stretch/>
        </p:blipFill>
        <p:spPr>
          <a:xfrm>
            <a:off x="8483599" y="1129448"/>
            <a:ext cx="3335867" cy="2036599"/>
          </a:xfrm>
          <a:prstGeom prst="rect">
            <a:avLst/>
          </a:prstGeom>
        </p:spPr>
      </p:pic>
      <p:sp>
        <p:nvSpPr>
          <p:cNvPr id="7" name="Frame 6"/>
          <p:cNvSpPr/>
          <p:nvPr/>
        </p:nvSpPr>
        <p:spPr>
          <a:xfrm>
            <a:off x="238760" y="1141095"/>
            <a:ext cx="1363980" cy="922020"/>
          </a:xfrm>
          <a:prstGeom prst="frame">
            <a:avLst>
              <a:gd name="adj1" fmla="val 506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238760" y="762474"/>
            <a:ext cx="2223237" cy="369332"/>
          </a:xfrm>
          <a:prstGeom prst="rect">
            <a:avLst/>
          </a:prstGeom>
          <a:solidFill>
            <a:srgbClr val="FFFF00"/>
          </a:solidFill>
        </p:spPr>
        <p:txBody>
          <a:bodyPr wrap="none">
            <a:spAutoFit/>
          </a:bodyPr>
          <a:lstStyle/>
          <a:p>
            <a:pPr marL="285750" indent="-285750">
              <a:buFont typeface="Wingdings" pitchFamily="2" charset="2"/>
              <a:buChar char="Ø"/>
            </a:pPr>
            <a:r>
              <a:rPr lang="en-US" dirty="0"/>
              <a:t>Home Page Design</a:t>
            </a:r>
          </a:p>
        </p:txBody>
      </p:sp>
      <p:sp>
        <p:nvSpPr>
          <p:cNvPr id="9" name="Right Arrow 8"/>
          <p:cNvSpPr/>
          <p:nvPr/>
        </p:nvSpPr>
        <p:spPr>
          <a:xfrm>
            <a:off x="7597918" y="3260888"/>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93508" y="752522"/>
            <a:ext cx="3916047"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Dropdown details of the </a:t>
            </a:r>
            <a:r>
              <a:rPr lang="en-US" dirty="0" err="1"/>
              <a:t>Menubar</a:t>
            </a:r>
            <a:endParaRPr lang="en-US" dirty="0"/>
          </a:p>
        </p:txBody>
      </p:sp>
    </p:spTree>
    <p:extLst>
      <p:ext uri="{BB962C8B-B14F-4D97-AF65-F5344CB8AC3E}">
        <p14:creationId xmlns:p14="http://schemas.microsoft.com/office/powerpoint/2010/main" val="1844205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92" y="208584"/>
            <a:ext cx="5047748" cy="323981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5555"/>
          <a:stretch/>
        </p:blipFill>
        <p:spPr>
          <a:xfrm>
            <a:off x="749297" y="2483631"/>
            <a:ext cx="3225800" cy="2062460"/>
          </a:xfrm>
          <a:prstGeom prst="rect">
            <a:avLst/>
          </a:prstGeom>
        </p:spPr>
      </p:pic>
      <p:sp>
        <p:nvSpPr>
          <p:cNvPr id="7" name="Frame 6"/>
          <p:cNvSpPr/>
          <p:nvPr/>
        </p:nvSpPr>
        <p:spPr>
          <a:xfrm>
            <a:off x="1498601" y="2929526"/>
            <a:ext cx="1676400" cy="21166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ight Arrow 7"/>
          <p:cNvSpPr/>
          <p:nvPr/>
        </p:nvSpPr>
        <p:spPr>
          <a:xfrm>
            <a:off x="4084320" y="3388419"/>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492" y="3527682"/>
            <a:ext cx="5047748" cy="3231907"/>
          </a:xfrm>
          <a:prstGeom prst="rect">
            <a:avLst/>
          </a:prstGeom>
        </p:spPr>
      </p:pic>
      <p:sp>
        <p:nvSpPr>
          <p:cNvPr id="9" name="Rectangle 8"/>
          <p:cNvSpPr/>
          <p:nvPr/>
        </p:nvSpPr>
        <p:spPr>
          <a:xfrm>
            <a:off x="5582493" y="84759"/>
            <a:ext cx="3664874"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“ADD EMPLOYEE” form design</a:t>
            </a:r>
          </a:p>
        </p:txBody>
      </p:sp>
      <p:sp>
        <p:nvSpPr>
          <p:cNvPr id="2" name="TextBox 1"/>
          <p:cNvSpPr txBox="1"/>
          <p:nvPr/>
        </p:nvSpPr>
        <p:spPr>
          <a:xfrm>
            <a:off x="674873" y="1628436"/>
            <a:ext cx="4176528" cy="400110"/>
          </a:xfrm>
          <a:prstGeom prst="rect">
            <a:avLst/>
          </a:prstGeom>
          <a:noFill/>
        </p:spPr>
        <p:txBody>
          <a:bodyPr wrap="none" rtlCol="0">
            <a:spAutoFit/>
          </a:bodyPr>
          <a:lstStyle/>
          <a:p>
            <a:pPr marL="342900" indent="-342900">
              <a:buFont typeface="Wingdings" pitchFamily="2" charset="2"/>
              <a:buChar char="q"/>
            </a:pPr>
            <a:r>
              <a:rPr lang="en-US" sz="2000" dirty="0"/>
              <a:t>For adding employees’ information</a:t>
            </a:r>
          </a:p>
        </p:txBody>
      </p:sp>
    </p:spTree>
    <p:extLst>
      <p:ext uri="{BB962C8B-B14F-4D97-AF65-F5344CB8AC3E}">
        <p14:creationId xmlns:p14="http://schemas.microsoft.com/office/powerpoint/2010/main" val="544602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25555"/>
          <a:stretch/>
        </p:blipFill>
        <p:spPr>
          <a:xfrm>
            <a:off x="749297" y="2308980"/>
            <a:ext cx="3225800" cy="2062460"/>
          </a:xfrm>
          <a:prstGeom prst="rect">
            <a:avLst/>
          </a:prstGeom>
        </p:spPr>
      </p:pic>
      <p:sp>
        <p:nvSpPr>
          <p:cNvPr id="5" name="Frame 4"/>
          <p:cNvSpPr/>
          <p:nvPr/>
        </p:nvSpPr>
        <p:spPr>
          <a:xfrm>
            <a:off x="1498601" y="2933518"/>
            <a:ext cx="1676400" cy="21166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084320" y="3213768"/>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165" y="1657190"/>
            <a:ext cx="6589986" cy="3303463"/>
          </a:xfrm>
          <a:prstGeom prst="rect">
            <a:avLst/>
          </a:prstGeom>
        </p:spPr>
      </p:pic>
      <p:sp>
        <p:nvSpPr>
          <p:cNvPr id="8" name="Rectangle 7"/>
          <p:cNvSpPr/>
          <p:nvPr/>
        </p:nvSpPr>
        <p:spPr>
          <a:xfrm>
            <a:off x="5162165" y="1279085"/>
            <a:ext cx="3014736" cy="369332"/>
          </a:xfrm>
          <a:prstGeom prst="rect">
            <a:avLst/>
          </a:prstGeom>
          <a:solidFill>
            <a:srgbClr val="FFFF00"/>
          </a:solidFill>
        </p:spPr>
        <p:txBody>
          <a:bodyPr wrap="none">
            <a:spAutoFit/>
          </a:bodyPr>
          <a:lstStyle/>
          <a:p>
            <a:pPr marL="285750" indent="-285750">
              <a:buFont typeface="Wingdings" pitchFamily="2" charset="2"/>
              <a:buChar char="Ø"/>
            </a:pPr>
            <a:r>
              <a:rPr lang="en-US" dirty="0"/>
              <a:t>“ADD ROOMS” form design</a:t>
            </a:r>
          </a:p>
        </p:txBody>
      </p:sp>
      <p:sp>
        <p:nvSpPr>
          <p:cNvPr id="2" name="Rectangle 1"/>
          <p:cNvSpPr/>
          <p:nvPr/>
        </p:nvSpPr>
        <p:spPr>
          <a:xfrm>
            <a:off x="749297" y="1583263"/>
            <a:ext cx="3056350" cy="400110"/>
          </a:xfrm>
          <a:prstGeom prst="rect">
            <a:avLst/>
          </a:prstGeom>
        </p:spPr>
        <p:txBody>
          <a:bodyPr wrap="none">
            <a:spAutoFit/>
          </a:bodyPr>
          <a:lstStyle/>
          <a:p>
            <a:pPr marL="342900" indent="-342900">
              <a:buFont typeface="Wingdings" pitchFamily="2" charset="2"/>
              <a:buChar char="q"/>
            </a:pPr>
            <a:r>
              <a:rPr lang="en-US" sz="2000" dirty="0"/>
              <a:t>For adding room details </a:t>
            </a:r>
          </a:p>
        </p:txBody>
      </p:sp>
    </p:spTree>
    <p:extLst>
      <p:ext uri="{BB962C8B-B14F-4D97-AF65-F5344CB8AC3E}">
        <p14:creationId xmlns:p14="http://schemas.microsoft.com/office/powerpoint/2010/main" val="1479844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25555"/>
          <a:stretch/>
        </p:blipFill>
        <p:spPr>
          <a:xfrm>
            <a:off x="749297" y="2338619"/>
            <a:ext cx="3225800" cy="2062460"/>
          </a:xfrm>
          <a:prstGeom prst="rect">
            <a:avLst/>
          </a:prstGeom>
        </p:spPr>
      </p:pic>
      <p:sp>
        <p:nvSpPr>
          <p:cNvPr id="5" name="Frame 4"/>
          <p:cNvSpPr/>
          <p:nvPr/>
        </p:nvSpPr>
        <p:spPr>
          <a:xfrm>
            <a:off x="1498601" y="3110198"/>
            <a:ext cx="1676400" cy="21166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084320" y="3243407"/>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5721" y="1595388"/>
            <a:ext cx="6390772" cy="3082484"/>
          </a:xfrm>
          <a:prstGeom prst="rect">
            <a:avLst/>
          </a:prstGeom>
        </p:spPr>
      </p:pic>
      <p:sp>
        <p:nvSpPr>
          <p:cNvPr id="8" name="Rectangle 7"/>
          <p:cNvSpPr/>
          <p:nvPr/>
        </p:nvSpPr>
        <p:spPr>
          <a:xfrm>
            <a:off x="5109027" y="1231433"/>
            <a:ext cx="3081293" cy="369332"/>
          </a:xfrm>
          <a:prstGeom prst="rect">
            <a:avLst/>
          </a:prstGeom>
          <a:solidFill>
            <a:srgbClr val="FFFF00"/>
          </a:solidFill>
        </p:spPr>
        <p:txBody>
          <a:bodyPr wrap="none">
            <a:spAutoFit/>
          </a:bodyPr>
          <a:lstStyle/>
          <a:p>
            <a:pPr marL="285750" indent="-285750">
              <a:buFont typeface="Wingdings" pitchFamily="2" charset="2"/>
              <a:buChar char="Ø"/>
            </a:pPr>
            <a:r>
              <a:rPr lang="en-US" dirty="0"/>
              <a:t>“ADD DRIVERS” form design</a:t>
            </a:r>
          </a:p>
        </p:txBody>
      </p:sp>
      <p:sp>
        <p:nvSpPr>
          <p:cNvPr id="2" name="Rectangle 1"/>
          <p:cNvSpPr/>
          <p:nvPr/>
        </p:nvSpPr>
        <p:spPr>
          <a:xfrm>
            <a:off x="483509" y="1589614"/>
            <a:ext cx="3757375" cy="400110"/>
          </a:xfrm>
          <a:prstGeom prst="rect">
            <a:avLst/>
          </a:prstGeom>
        </p:spPr>
        <p:txBody>
          <a:bodyPr wrap="none">
            <a:spAutoFit/>
          </a:bodyPr>
          <a:lstStyle/>
          <a:p>
            <a:pPr marL="342900" indent="-342900">
              <a:buFont typeface="Wingdings" pitchFamily="2" charset="2"/>
              <a:buChar char="q"/>
            </a:pPr>
            <a:r>
              <a:rPr lang="en-US" sz="2000" dirty="0"/>
              <a:t>For adding drivers’ information</a:t>
            </a:r>
          </a:p>
        </p:txBody>
      </p:sp>
    </p:spTree>
    <p:extLst>
      <p:ext uri="{BB962C8B-B14F-4D97-AF65-F5344CB8AC3E}">
        <p14:creationId xmlns:p14="http://schemas.microsoft.com/office/powerpoint/2010/main" val="435240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22283"/>
          <a:stretch/>
        </p:blipFill>
        <p:spPr>
          <a:xfrm>
            <a:off x="558798" y="2610715"/>
            <a:ext cx="3335867" cy="20365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632" y="1056271"/>
            <a:ext cx="6554445" cy="4705585"/>
          </a:xfrm>
          <a:prstGeom prst="rect">
            <a:avLst/>
          </a:prstGeom>
        </p:spPr>
      </p:pic>
      <p:sp>
        <p:nvSpPr>
          <p:cNvPr id="6" name="Right Arrow 5"/>
          <p:cNvSpPr/>
          <p:nvPr/>
        </p:nvSpPr>
        <p:spPr>
          <a:xfrm>
            <a:off x="3970020" y="3713927"/>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p:cNvSpPr/>
          <p:nvPr/>
        </p:nvSpPr>
        <p:spPr>
          <a:xfrm>
            <a:off x="381000" y="3083724"/>
            <a:ext cx="1236134" cy="21166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p:cNvSpPr/>
          <p:nvPr/>
        </p:nvSpPr>
        <p:spPr>
          <a:xfrm>
            <a:off x="5148886" y="678779"/>
            <a:ext cx="3040957"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“Reception” page design</a:t>
            </a:r>
          </a:p>
        </p:txBody>
      </p:sp>
      <p:sp>
        <p:nvSpPr>
          <p:cNvPr id="2" name="Rectangle 1"/>
          <p:cNvSpPr/>
          <p:nvPr/>
        </p:nvSpPr>
        <p:spPr>
          <a:xfrm>
            <a:off x="496649" y="1761442"/>
            <a:ext cx="4604613" cy="646331"/>
          </a:xfrm>
          <a:prstGeom prst="rect">
            <a:avLst/>
          </a:prstGeom>
        </p:spPr>
        <p:txBody>
          <a:bodyPr wrap="square">
            <a:spAutoFit/>
          </a:bodyPr>
          <a:lstStyle/>
          <a:p>
            <a:pPr marL="285750" indent="-285750">
              <a:buFont typeface="Wingdings" pitchFamily="2" charset="2"/>
              <a:buChar char="q"/>
            </a:pPr>
            <a:r>
              <a:rPr lang="en-US" dirty="0"/>
              <a:t>For receptionists’ to handle all these features altogether</a:t>
            </a:r>
          </a:p>
        </p:txBody>
      </p:sp>
    </p:spTree>
    <p:extLst>
      <p:ext uri="{BB962C8B-B14F-4D97-AF65-F5344CB8AC3E}">
        <p14:creationId xmlns:p14="http://schemas.microsoft.com/office/powerpoint/2010/main" val="841250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327752" y="852227"/>
            <a:ext cx="6153301" cy="400110"/>
          </a:xfrm>
          <a:prstGeom prst="rect">
            <a:avLst/>
          </a:prstGeom>
          <a:noFill/>
        </p:spPr>
        <p:txBody>
          <a:bodyPr wrap="square" rtlCol="0">
            <a:spAutoFit/>
          </a:bodyPr>
          <a:lstStyle/>
          <a:p>
            <a:pPr marL="342900" indent="-342900">
              <a:buFont typeface="Wingdings" pitchFamily="2" charset="2"/>
              <a:buChar char="q"/>
            </a:pPr>
            <a:r>
              <a:rPr lang="en-US" sz="2000" dirty="0"/>
              <a:t>To put information of customers’ when checking in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450" y="3490864"/>
            <a:ext cx="4670496" cy="32337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98" y="1794220"/>
            <a:ext cx="5355144" cy="3844580"/>
          </a:xfrm>
          <a:prstGeom prst="rect">
            <a:avLst/>
          </a:prstGeom>
        </p:spPr>
      </p:pic>
      <p:sp>
        <p:nvSpPr>
          <p:cNvPr id="8" name="Frame 7"/>
          <p:cNvSpPr/>
          <p:nvPr/>
        </p:nvSpPr>
        <p:spPr>
          <a:xfrm>
            <a:off x="197584" y="2149692"/>
            <a:ext cx="1911357" cy="33062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5280" y="326344"/>
            <a:ext cx="4464737" cy="3088897"/>
          </a:xfrm>
          <a:prstGeom prst="rect">
            <a:avLst/>
          </a:prstGeom>
        </p:spPr>
      </p:pic>
      <p:sp>
        <p:nvSpPr>
          <p:cNvPr id="9" name="Right Arrow 8"/>
          <p:cNvSpPr/>
          <p:nvPr/>
        </p:nvSpPr>
        <p:spPr>
          <a:xfrm>
            <a:off x="5481105" y="3615281"/>
            <a:ext cx="936624" cy="24601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31207" y="54885"/>
            <a:ext cx="3904759"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“New Customer Form”  design</a:t>
            </a:r>
          </a:p>
        </p:txBody>
      </p:sp>
    </p:spTree>
    <p:extLst>
      <p:ext uri="{BB962C8B-B14F-4D97-AF65-F5344CB8AC3E}">
        <p14:creationId xmlns:p14="http://schemas.microsoft.com/office/powerpoint/2010/main" val="1294183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19535"/>
          <a:stretch/>
        </p:blipFill>
        <p:spPr>
          <a:xfrm>
            <a:off x="3235656" y="76200"/>
            <a:ext cx="5086678" cy="2930638"/>
          </a:xfrm>
          <a:prstGeom prst="rect">
            <a:avLst/>
          </a:prstGeom>
        </p:spPr>
      </p:pic>
      <p:sp>
        <p:nvSpPr>
          <p:cNvPr id="8" name="Frame 7"/>
          <p:cNvSpPr/>
          <p:nvPr/>
        </p:nvSpPr>
        <p:spPr>
          <a:xfrm>
            <a:off x="3027996" y="670560"/>
            <a:ext cx="1810704" cy="586740"/>
          </a:xfrm>
          <a:prstGeom prst="frame">
            <a:avLst>
              <a:gd name="adj1" fmla="val 6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551" y="3202678"/>
            <a:ext cx="4998826" cy="346338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77" y="3288453"/>
            <a:ext cx="5724557" cy="3291840"/>
          </a:xfrm>
          <a:prstGeom prst="rect">
            <a:avLst/>
          </a:prstGeom>
        </p:spPr>
      </p:pic>
      <p:sp>
        <p:nvSpPr>
          <p:cNvPr id="6" name="Rectangle 5"/>
          <p:cNvSpPr/>
          <p:nvPr/>
        </p:nvSpPr>
        <p:spPr>
          <a:xfrm>
            <a:off x="422322" y="2919121"/>
            <a:ext cx="3116008"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Information of All Rooms</a:t>
            </a:r>
          </a:p>
        </p:txBody>
      </p:sp>
      <p:sp>
        <p:nvSpPr>
          <p:cNvPr id="11" name="Rectangle 10"/>
          <p:cNvSpPr/>
          <p:nvPr/>
        </p:nvSpPr>
        <p:spPr>
          <a:xfrm>
            <a:off x="6699551" y="2790284"/>
            <a:ext cx="3812073"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Information of All Departments</a:t>
            </a:r>
          </a:p>
        </p:txBody>
      </p:sp>
    </p:spTree>
    <p:extLst>
      <p:ext uri="{BB962C8B-B14F-4D97-AF65-F5344CB8AC3E}">
        <p14:creationId xmlns:p14="http://schemas.microsoft.com/office/powerpoint/2010/main" val="2971120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358" y="0"/>
            <a:ext cx="4362335" cy="3131820"/>
          </a:xfrm>
          <a:prstGeom prst="rect">
            <a:avLst/>
          </a:prstGeom>
        </p:spPr>
      </p:pic>
      <p:sp>
        <p:nvSpPr>
          <p:cNvPr id="5" name="Frame 4"/>
          <p:cNvSpPr/>
          <p:nvPr/>
        </p:nvSpPr>
        <p:spPr>
          <a:xfrm>
            <a:off x="3321789" y="961787"/>
            <a:ext cx="1810704" cy="501240"/>
          </a:xfrm>
          <a:prstGeom prst="frame">
            <a:avLst>
              <a:gd name="adj1" fmla="val 642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94" y="3317390"/>
            <a:ext cx="5615003" cy="32698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095" y="3317390"/>
            <a:ext cx="5489638" cy="3315084"/>
          </a:xfrm>
          <a:prstGeom prst="rect">
            <a:avLst/>
          </a:prstGeom>
        </p:spPr>
      </p:pic>
      <p:sp>
        <p:nvSpPr>
          <p:cNvPr id="12" name="Rectangle 11"/>
          <p:cNvSpPr/>
          <p:nvPr/>
        </p:nvSpPr>
        <p:spPr>
          <a:xfrm>
            <a:off x="6262095" y="2963417"/>
            <a:ext cx="3443880"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Information of All Customers</a:t>
            </a:r>
          </a:p>
        </p:txBody>
      </p:sp>
      <p:sp>
        <p:nvSpPr>
          <p:cNvPr id="13" name="Rectangle 12"/>
          <p:cNvSpPr/>
          <p:nvPr/>
        </p:nvSpPr>
        <p:spPr>
          <a:xfrm>
            <a:off x="381394" y="2974084"/>
            <a:ext cx="3485756"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Information of All Employees</a:t>
            </a:r>
          </a:p>
        </p:txBody>
      </p:sp>
    </p:spTree>
    <p:extLst>
      <p:ext uri="{BB962C8B-B14F-4D97-AF65-F5344CB8AC3E}">
        <p14:creationId xmlns:p14="http://schemas.microsoft.com/office/powerpoint/2010/main" val="305682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1" y="1649752"/>
            <a:ext cx="4559243" cy="3273185"/>
          </a:xfrm>
          <a:prstGeom prst="rect">
            <a:avLst/>
          </a:prstGeom>
        </p:spPr>
      </p:pic>
      <p:sp>
        <p:nvSpPr>
          <p:cNvPr id="5" name="Frame 4"/>
          <p:cNvSpPr/>
          <p:nvPr/>
        </p:nvSpPr>
        <p:spPr>
          <a:xfrm>
            <a:off x="285751" y="3077007"/>
            <a:ext cx="1583266" cy="323863"/>
          </a:xfrm>
          <a:prstGeom prst="frame">
            <a:avLst>
              <a:gd name="adj1" fmla="val 1524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252" y="1265847"/>
            <a:ext cx="6291747" cy="3800521"/>
          </a:xfrm>
          <a:prstGeom prst="rect">
            <a:avLst/>
          </a:prstGeom>
        </p:spPr>
      </p:pic>
      <p:sp>
        <p:nvSpPr>
          <p:cNvPr id="6" name="Right Arrow 5"/>
          <p:cNvSpPr/>
          <p:nvPr/>
        </p:nvSpPr>
        <p:spPr>
          <a:xfrm>
            <a:off x="4800600" y="3061192"/>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p:cNvSpPr/>
          <p:nvPr/>
        </p:nvSpPr>
        <p:spPr>
          <a:xfrm>
            <a:off x="8048414" y="2040467"/>
            <a:ext cx="104986" cy="304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19252" y="893702"/>
            <a:ext cx="3310423"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Information of All Managers</a:t>
            </a:r>
          </a:p>
        </p:txBody>
      </p:sp>
    </p:spTree>
    <p:extLst>
      <p:ext uri="{BB962C8B-B14F-4D97-AF65-F5344CB8AC3E}">
        <p14:creationId xmlns:p14="http://schemas.microsoft.com/office/powerpoint/2010/main" val="412746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622698" y="1282340"/>
            <a:ext cx="10527708" cy="1661993"/>
          </a:xfrm>
          <a:prstGeom prst="rect">
            <a:avLst/>
          </a:prstGeom>
          <a:noFill/>
        </p:spPr>
        <p:txBody>
          <a:bodyPr wrap="square" rtlCol="0">
            <a:spAutoFit/>
          </a:bodyPr>
          <a:lstStyle/>
          <a:p>
            <a:r>
              <a:rPr lang="en-US" sz="3200" b="1" u="sng" dirty="0"/>
              <a:t>Introduction</a:t>
            </a:r>
            <a:r>
              <a:rPr lang="en-US" sz="3200" b="1" dirty="0"/>
              <a:t>:</a:t>
            </a:r>
          </a:p>
          <a:p>
            <a:endParaRPr lang="en-US" sz="1400" dirty="0">
              <a:latin typeface="Arial Black" panose="020B0A04020102020204" pitchFamily="34" charset="0"/>
            </a:endParaRPr>
          </a:p>
          <a:p>
            <a:r>
              <a:rPr lang="en-US" dirty="0"/>
              <a:t>The project, Hotel Management System is a desktop-based application that allows the hotel manager to handle all hotel activities. Hotel management project provides room booking, staff management and other necessary hotel management features. </a:t>
            </a:r>
            <a:r>
              <a:rPr lang="en-US" sz="2000" dirty="0"/>
              <a:t> </a:t>
            </a:r>
            <a:endParaRPr lang="en-US" sz="2400" dirty="0"/>
          </a:p>
        </p:txBody>
      </p:sp>
    </p:spTree>
    <p:extLst>
      <p:ext uri="{BB962C8B-B14F-4D97-AF65-F5344CB8AC3E}">
        <p14:creationId xmlns:p14="http://schemas.microsoft.com/office/powerpoint/2010/main" val="1506957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115" y="1515263"/>
            <a:ext cx="6105224" cy="314986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36" y="1591568"/>
            <a:ext cx="4682164" cy="3361432"/>
          </a:xfrm>
          <a:prstGeom prst="rect">
            <a:avLst/>
          </a:prstGeom>
        </p:spPr>
      </p:pic>
      <p:sp>
        <p:nvSpPr>
          <p:cNvPr id="5" name="Frame 4"/>
          <p:cNvSpPr/>
          <p:nvPr/>
        </p:nvSpPr>
        <p:spPr>
          <a:xfrm>
            <a:off x="184103" y="3296918"/>
            <a:ext cx="1583266" cy="323863"/>
          </a:xfrm>
          <a:prstGeom prst="frame">
            <a:avLst>
              <a:gd name="adj1" fmla="val 1230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760332" y="3185821"/>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67114" y="1112713"/>
            <a:ext cx="3429261"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Customer Checkout Feature</a:t>
            </a:r>
          </a:p>
        </p:txBody>
      </p:sp>
    </p:spTree>
    <p:extLst>
      <p:ext uri="{BB962C8B-B14F-4D97-AF65-F5344CB8AC3E}">
        <p14:creationId xmlns:p14="http://schemas.microsoft.com/office/powerpoint/2010/main" val="2664035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065" y="1276772"/>
            <a:ext cx="6273801" cy="376977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36" y="1591568"/>
            <a:ext cx="4655630" cy="3342382"/>
          </a:xfrm>
          <a:prstGeom prst="rect">
            <a:avLst/>
          </a:prstGeom>
        </p:spPr>
      </p:pic>
      <p:sp>
        <p:nvSpPr>
          <p:cNvPr id="5" name="Frame 4"/>
          <p:cNvSpPr/>
          <p:nvPr/>
        </p:nvSpPr>
        <p:spPr>
          <a:xfrm>
            <a:off x="184103" y="3535575"/>
            <a:ext cx="1583266" cy="323863"/>
          </a:xfrm>
          <a:prstGeom prst="frame">
            <a:avLst>
              <a:gd name="adj1" fmla="val 936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760332" y="3161657"/>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98065" y="810767"/>
            <a:ext cx="4446060"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Feature to update status of Customers</a:t>
            </a:r>
          </a:p>
        </p:txBody>
      </p:sp>
    </p:spTree>
    <p:extLst>
      <p:ext uri="{BB962C8B-B14F-4D97-AF65-F5344CB8AC3E}">
        <p14:creationId xmlns:p14="http://schemas.microsoft.com/office/powerpoint/2010/main" val="3048745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172" y="1475268"/>
            <a:ext cx="6558924" cy="337277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35" y="1518152"/>
            <a:ext cx="4656560" cy="3343050"/>
          </a:xfrm>
          <a:prstGeom prst="rect">
            <a:avLst/>
          </a:prstGeom>
        </p:spPr>
      </p:pic>
      <p:sp>
        <p:nvSpPr>
          <p:cNvPr id="5" name="Frame 4"/>
          <p:cNvSpPr/>
          <p:nvPr/>
        </p:nvSpPr>
        <p:spPr>
          <a:xfrm>
            <a:off x="184103" y="3680126"/>
            <a:ext cx="1583266" cy="323863"/>
          </a:xfrm>
          <a:prstGeom prst="frame">
            <a:avLst>
              <a:gd name="adj1" fmla="val 167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415882" y="3161657"/>
            <a:ext cx="876015" cy="1736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84171" y="1084391"/>
            <a:ext cx="3807537"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Feature to update room status</a:t>
            </a:r>
          </a:p>
        </p:txBody>
      </p:sp>
    </p:spTree>
    <p:extLst>
      <p:ext uri="{BB962C8B-B14F-4D97-AF65-F5344CB8AC3E}">
        <p14:creationId xmlns:p14="http://schemas.microsoft.com/office/powerpoint/2010/main" val="4162332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1897" y="823219"/>
            <a:ext cx="6777815" cy="408420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06" y="1137697"/>
            <a:ext cx="4566210" cy="3278186"/>
          </a:xfrm>
          <a:prstGeom prst="rect">
            <a:avLst/>
          </a:prstGeom>
        </p:spPr>
      </p:pic>
      <p:sp>
        <p:nvSpPr>
          <p:cNvPr id="5" name="Frame 4"/>
          <p:cNvSpPr/>
          <p:nvPr/>
        </p:nvSpPr>
        <p:spPr>
          <a:xfrm>
            <a:off x="165312" y="3498395"/>
            <a:ext cx="1583266" cy="323863"/>
          </a:xfrm>
          <a:prstGeom prst="frame">
            <a:avLst>
              <a:gd name="adj1" fmla="val 167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605454" y="3161657"/>
            <a:ext cx="686444" cy="1736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91898" y="453887"/>
            <a:ext cx="4901674"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Pickup Service (All Information of vehicles)</a:t>
            </a:r>
          </a:p>
        </p:txBody>
      </p:sp>
    </p:spTree>
    <p:extLst>
      <p:ext uri="{BB962C8B-B14F-4D97-AF65-F5344CB8AC3E}">
        <p14:creationId xmlns:p14="http://schemas.microsoft.com/office/powerpoint/2010/main" val="3995127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432" y="1562188"/>
            <a:ext cx="6566071" cy="40566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36" y="1755787"/>
            <a:ext cx="4699354" cy="3373773"/>
          </a:xfrm>
          <a:prstGeom prst="rect">
            <a:avLst/>
          </a:prstGeom>
        </p:spPr>
      </p:pic>
      <p:sp>
        <p:nvSpPr>
          <p:cNvPr id="5" name="Frame 4"/>
          <p:cNvSpPr/>
          <p:nvPr/>
        </p:nvSpPr>
        <p:spPr>
          <a:xfrm>
            <a:off x="305015" y="4428138"/>
            <a:ext cx="1583266" cy="323863"/>
          </a:xfrm>
          <a:prstGeom prst="frame">
            <a:avLst>
              <a:gd name="adj1" fmla="val 167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702014" y="3932154"/>
            <a:ext cx="589884" cy="1736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85032" y="1174574"/>
            <a:ext cx="3361403" cy="369332"/>
          </a:xfrm>
          <a:prstGeom prst="rect">
            <a:avLst/>
          </a:prstGeom>
          <a:solidFill>
            <a:srgbClr val="FFFF00"/>
          </a:solidFill>
        </p:spPr>
        <p:txBody>
          <a:bodyPr wrap="square">
            <a:spAutoFit/>
          </a:bodyPr>
          <a:lstStyle/>
          <a:p>
            <a:pPr marL="285750" indent="-285750">
              <a:buFont typeface="Wingdings" pitchFamily="2" charset="2"/>
              <a:buChar char="Ø"/>
            </a:pPr>
            <a:r>
              <a:rPr lang="en-US" dirty="0"/>
              <a:t>Feature to search for room</a:t>
            </a:r>
          </a:p>
        </p:txBody>
      </p:sp>
    </p:spTree>
    <p:extLst>
      <p:ext uri="{BB962C8B-B14F-4D97-AF65-F5344CB8AC3E}">
        <p14:creationId xmlns:p14="http://schemas.microsoft.com/office/powerpoint/2010/main" val="2975423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831508" y="4149879"/>
            <a:ext cx="7369467" cy="2592357"/>
          </a:xfrm>
          <a:prstGeom prst="rect">
            <a:avLst/>
          </a:prstGeom>
        </p:spPr>
      </p:pic>
      <p:sp>
        <p:nvSpPr>
          <p:cNvPr id="2" name="Rectangle 1"/>
          <p:cNvSpPr/>
          <p:nvPr/>
        </p:nvSpPr>
        <p:spPr>
          <a:xfrm>
            <a:off x="831508" y="3749769"/>
            <a:ext cx="8055068" cy="400110"/>
          </a:xfrm>
          <a:prstGeom prst="rect">
            <a:avLst/>
          </a:prstGeom>
          <a:solidFill>
            <a:srgbClr val="FFFF00"/>
          </a:solidFill>
          <a:ln>
            <a:solidFill>
              <a:srgbClr val="FFFF00"/>
            </a:solidFill>
          </a:ln>
        </p:spPr>
        <p:txBody>
          <a:bodyPr wrap="square">
            <a:spAutoFit/>
          </a:bodyPr>
          <a:lstStyle/>
          <a:p>
            <a:pPr marL="285750" indent="-285750">
              <a:buFont typeface="Wingdings" pitchFamily="2" charset="2"/>
              <a:buChar char="Ø"/>
            </a:pPr>
            <a:r>
              <a:rPr lang="en-US" sz="2000" b="1" u="sng" dirty="0"/>
              <a:t>All Database Tables created under hotel management system</a:t>
            </a:r>
            <a:r>
              <a:rPr lang="en-US" sz="2000" b="1" dirty="0"/>
              <a:t>:</a:t>
            </a:r>
            <a:endParaRPr lang="en-US" sz="2000" dirty="0"/>
          </a:p>
        </p:txBody>
      </p:sp>
      <p:sp>
        <p:nvSpPr>
          <p:cNvPr id="4" name="Rectangle 3"/>
          <p:cNvSpPr/>
          <p:nvPr/>
        </p:nvSpPr>
        <p:spPr>
          <a:xfrm>
            <a:off x="683942" y="380211"/>
            <a:ext cx="9943170" cy="1015663"/>
          </a:xfrm>
          <a:prstGeom prst="rect">
            <a:avLst/>
          </a:prstGeom>
        </p:spPr>
        <p:txBody>
          <a:bodyPr wrap="square">
            <a:spAutoFit/>
          </a:bodyPr>
          <a:lstStyle/>
          <a:p>
            <a:r>
              <a:rPr lang="en-US" sz="2400" b="1" u="sng" dirty="0"/>
              <a:t>Database</a:t>
            </a:r>
            <a:r>
              <a:rPr lang="en-US" sz="2400" b="1" dirty="0"/>
              <a:t>:</a:t>
            </a:r>
            <a:endParaRPr lang="en-US" sz="2400" dirty="0"/>
          </a:p>
          <a:p>
            <a:r>
              <a:rPr lang="en-US" b="1" dirty="0"/>
              <a:t>MySQL-&gt;</a:t>
            </a:r>
            <a:r>
              <a:rPr lang="en-US" dirty="0"/>
              <a:t> MySQL is a relational database management system(RDBMS) developed by Oracle that is based on structured query language(SQL).A database is a structured collection of data.</a:t>
            </a:r>
          </a:p>
        </p:txBody>
      </p:sp>
      <p:sp>
        <p:nvSpPr>
          <p:cNvPr id="5" name="Rectangle 4"/>
          <p:cNvSpPr/>
          <p:nvPr/>
        </p:nvSpPr>
        <p:spPr>
          <a:xfrm>
            <a:off x="683942" y="1395874"/>
            <a:ext cx="9653238" cy="369332"/>
          </a:xfrm>
          <a:prstGeom prst="rect">
            <a:avLst/>
          </a:prstGeom>
        </p:spPr>
        <p:txBody>
          <a:bodyPr wrap="square">
            <a:spAutoFit/>
          </a:bodyPr>
          <a:lstStyle/>
          <a:p>
            <a:pPr marL="285750" indent="-285750">
              <a:buFont typeface="Wingdings" pitchFamily="2" charset="2"/>
              <a:buChar char="Ø"/>
            </a:pPr>
            <a:r>
              <a:rPr lang="en-US" b="1" dirty="0"/>
              <a:t>We created a </a:t>
            </a:r>
            <a:r>
              <a:rPr lang="en-US" dirty="0">
                <a:ea typeface="Calibri"/>
                <a:cs typeface="Times New Roman"/>
              </a:rPr>
              <a:t>We create a “</a:t>
            </a:r>
            <a:r>
              <a:rPr lang="en-US" dirty="0" err="1">
                <a:ea typeface="Calibri"/>
                <a:cs typeface="Times New Roman"/>
              </a:rPr>
              <a:t>hotelmanagementsystem</a:t>
            </a:r>
            <a:r>
              <a:rPr lang="en-US" dirty="0">
                <a:ea typeface="Calibri"/>
                <a:cs typeface="Times New Roman"/>
              </a:rPr>
              <a:t> “ </a:t>
            </a:r>
            <a:r>
              <a:rPr lang="en-US" b="1" dirty="0"/>
              <a:t>Database </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002473" y="1922565"/>
            <a:ext cx="5926825" cy="1691640"/>
          </a:xfrm>
          <a:prstGeom prst="rect">
            <a:avLst/>
          </a:prstGeom>
        </p:spPr>
      </p:pic>
      <p:sp>
        <p:nvSpPr>
          <p:cNvPr id="7" name="Frame 6"/>
          <p:cNvSpPr/>
          <p:nvPr/>
        </p:nvSpPr>
        <p:spPr>
          <a:xfrm>
            <a:off x="1002473" y="2436311"/>
            <a:ext cx="2552700" cy="228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44916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3" name="Picture 2"/>
          <p:cNvPicPr/>
          <p:nvPr/>
        </p:nvPicPr>
        <p:blipFill rotWithShape="1">
          <a:blip r:embed="rId2">
            <a:extLst>
              <a:ext uri="{28A0092B-C50C-407E-A947-70E740481C1C}">
                <a14:useLocalDpi xmlns:a14="http://schemas.microsoft.com/office/drawing/2010/main" val="0"/>
              </a:ext>
            </a:extLst>
          </a:blip>
          <a:srcRect l="608" t="54617"/>
          <a:stretch/>
        </p:blipFill>
        <p:spPr bwMode="auto">
          <a:xfrm>
            <a:off x="465455" y="765094"/>
            <a:ext cx="3831590" cy="691515"/>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465454" y="384926"/>
            <a:ext cx="1816569" cy="369332"/>
          </a:xfrm>
          <a:prstGeom prst="rect">
            <a:avLst/>
          </a:prstGeom>
          <a:solidFill>
            <a:srgbClr val="FFFF00"/>
          </a:solidFill>
        </p:spPr>
        <p:txBody>
          <a:bodyPr wrap="square">
            <a:spAutoFit/>
          </a:bodyPr>
          <a:lstStyle/>
          <a:p>
            <a:r>
              <a:rPr lang="en-US" dirty="0"/>
              <a:t> Login database</a:t>
            </a:r>
          </a:p>
        </p:txBody>
      </p:sp>
      <p:sp>
        <p:nvSpPr>
          <p:cNvPr id="6" name="Rectangle 5"/>
          <p:cNvSpPr/>
          <p:nvPr/>
        </p:nvSpPr>
        <p:spPr>
          <a:xfrm>
            <a:off x="6284786" y="200260"/>
            <a:ext cx="2289810" cy="369332"/>
          </a:xfrm>
          <a:prstGeom prst="rect">
            <a:avLst/>
          </a:prstGeom>
          <a:solidFill>
            <a:srgbClr val="FFFF00"/>
          </a:solidFill>
        </p:spPr>
        <p:txBody>
          <a:bodyPr wrap="square">
            <a:spAutoFit/>
          </a:bodyPr>
          <a:lstStyle/>
          <a:p>
            <a:r>
              <a:rPr lang="en-US" dirty="0"/>
              <a:t> Employee database</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580238" y="2195273"/>
            <a:ext cx="4861560" cy="2019300"/>
          </a:xfrm>
          <a:prstGeom prst="rect">
            <a:avLst/>
          </a:prstGeom>
        </p:spPr>
      </p:pic>
      <p:sp>
        <p:nvSpPr>
          <p:cNvPr id="8" name="Rectangle 7"/>
          <p:cNvSpPr/>
          <p:nvPr/>
        </p:nvSpPr>
        <p:spPr>
          <a:xfrm>
            <a:off x="580237" y="1841300"/>
            <a:ext cx="1900569" cy="369332"/>
          </a:xfrm>
          <a:prstGeom prst="rect">
            <a:avLst/>
          </a:prstGeom>
          <a:solidFill>
            <a:srgbClr val="FFFF00"/>
          </a:solidFill>
        </p:spPr>
        <p:txBody>
          <a:bodyPr wrap="square">
            <a:spAutoFit/>
          </a:bodyPr>
          <a:lstStyle/>
          <a:p>
            <a:r>
              <a:rPr lang="en-US" dirty="0"/>
              <a:t> Room Database</a:t>
            </a:r>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284786" y="2543175"/>
            <a:ext cx="4579620" cy="1600200"/>
          </a:xfrm>
          <a:prstGeom prst="rect">
            <a:avLst/>
          </a:prstGeom>
        </p:spPr>
      </p:pic>
      <p:sp>
        <p:nvSpPr>
          <p:cNvPr id="10" name="Rectangle 9"/>
          <p:cNvSpPr/>
          <p:nvPr/>
        </p:nvSpPr>
        <p:spPr>
          <a:xfrm>
            <a:off x="6284786" y="2173843"/>
            <a:ext cx="1944814" cy="369332"/>
          </a:xfrm>
          <a:prstGeom prst="rect">
            <a:avLst/>
          </a:prstGeom>
          <a:solidFill>
            <a:srgbClr val="FFFF00"/>
          </a:solidFill>
        </p:spPr>
        <p:txBody>
          <a:bodyPr wrap="square">
            <a:spAutoFit/>
          </a:bodyPr>
          <a:lstStyle/>
          <a:p>
            <a:r>
              <a:rPr lang="en-US" dirty="0"/>
              <a:t> Driver Database</a:t>
            </a:r>
          </a:p>
        </p:txBody>
      </p:sp>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580238" y="5128141"/>
            <a:ext cx="5615940" cy="108204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4786" y="569592"/>
            <a:ext cx="5309159" cy="1367608"/>
          </a:xfrm>
          <a:prstGeom prst="rect">
            <a:avLst/>
          </a:prstGeom>
        </p:spPr>
      </p:pic>
      <p:sp>
        <p:nvSpPr>
          <p:cNvPr id="13" name="Rectangle 12"/>
          <p:cNvSpPr/>
          <p:nvPr/>
        </p:nvSpPr>
        <p:spPr>
          <a:xfrm>
            <a:off x="580238" y="4745593"/>
            <a:ext cx="2290183" cy="369332"/>
          </a:xfrm>
          <a:prstGeom prst="rect">
            <a:avLst/>
          </a:prstGeom>
          <a:solidFill>
            <a:srgbClr val="FFFF00"/>
          </a:solidFill>
        </p:spPr>
        <p:txBody>
          <a:bodyPr wrap="square">
            <a:spAutoFit/>
          </a:bodyPr>
          <a:lstStyle/>
          <a:p>
            <a:r>
              <a:rPr lang="en-US" dirty="0"/>
              <a:t> Customer Database</a:t>
            </a:r>
          </a:p>
        </p:txBody>
      </p:sp>
      <p:pic>
        <p:nvPicPr>
          <p:cNvPr id="14" name="Picture 13"/>
          <p:cNvPicPr/>
          <p:nvPr/>
        </p:nvPicPr>
        <p:blipFill>
          <a:blip r:embed="rId7">
            <a:extLst>
              <a:ext uri="{28A0092B-C50C-407E-A947-70E740481C1C}">
                <a14:useLocalDpi xmlns:a14="http://schemas.microsoft.com/office/drawing/2010/main" val="0"/>
              </a:ext>
            </a:extLst>
          </a:blip>
          <a:stretch>
            <a:fillRect/>
          </a:stretch>
        </p:blipFill>
        <p:spPr>
          <a:xfrm>
            <a:off x="6513195" y="4937641"/>
            <a:ext cx="4671060" cy="1280160"/>
          </a:xfrm>
          <a:prstGeom prst="rect">
            <a:avLst/>
          </a:prstGeom>
        </p:spPr>
      </p:pic>
      <p:sp>
        <p:nvSpPr>
          <p:cNvPr id="15" name="Rectangle 14"/>
          <p:cNvSpPr/>
          <p:nvPr/>
        </p:nvSpPr>
        <p:spPr>
          <a:xfrm>
            <a:off x="6513195" y="4541877"/>
            <a:ext cx="2495633" cy="369332"/>
          </a:xfrm>
          <a:prstGeom prst="rect">
            <a:avLst/>
          </a:prstGeom>
          <a:solidFill>
            <a:srgbClr val="FFFF00"/>
          </a:solidFill>
        </p:spPr>
        <p:txBody>
          <a:bodyPr wrap="square">
            <a:spAutoFit/>
          </a:bodyPr>
          <a:lstStyle/>
          <a:p>
            <a:r>
              <a:rPr lang="en-US" dirty="0"/>
              <a:t>Department Database</a:t>
            </a:r>
          </a:p>
        </p:txBody>
      </p:sp>
    </p:spTree>
    <p:extLst>
      <p:ext uri="{BB962C8B-B14F-4D97-AF65-F5344CB8AC3E}">
        <p14:creationId xmlns:p14="http://schemas.microsoft.com/office/powerpoint/2010/main" val="2687389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1047749" y="885736"/>
            <a:ext cx="7343775" cy="2000548"/>
          </a:xfrm>
          <a:prstGeom prst="rect">
            <a:avLst/>
          </a:prstGeom>
        </p:spPr>
        <p:txBody>
          <a:bodyPr wrap="square">
            <a:spAutoFit/>
          </a:bodyPr>
          <a:lstStyle/>
          <a:p>
            <a:r>
              <a:rPr lang="en-US" sz="2800" b="1" u="sng" dirty="0"/>
              <a:t>Limitations of this system</a:t>
            </a:r>
            <a:r>
              <a:rPr lang="en-US" sz="2800" b="1" dirty="0"/>
              <a:t>: </a:t>
            </a:r>
          </a:p>
          <a:p>
            <a:pPr marL="342900" indent="-342900">
              <a:buAutoNum type="arabicPeriod"/>
            </a:pPr>
            <a:r>
              <a:rPr lang="en-US" sz="2400" dirty="0"/>
              <a:t>There's no deletion process of any employees. </a:t>
            </a:r>
          </a:p>
          <a:p>
            <a:pPr marL="342900" indent="-342900">
              <a:buAutoNum type="arabicPeriod"/>
            </a:pPr>
            <a:r>
              <a:rPr lang="en-US" sz="2400" dirty="0"/>
              <a:t> As its a admin based software , no other person use it externally </a:t>
            </a:r>
          </a:p>
          <a:p>
            <a:pPr marL="342900" indent="-342900">
              <a:buAutoNum type="arabicPeriod"/>
            </a:pPr>
            <a:r>
              <a:rPr lang="en-US" sz="2400" dirty="0"/>
              <a:t>No feature to receive  customer’s feedback.</a:t>
            </a:r>
          </a:p>
        </p:txBody>
      </p:sp>
      <p:sp>
        <p:nvSpPr>
          <p:cNvPr id="3" name="Rectangle 2"/>
          <p:cNvSpPr/>
          <p:nvPr/>
        </p:nvSpPr>
        <p:spPr>
          <a:xfrm>
            <a:off x="1209674" y="3448646"/>
            <a:ext cx="7724775" cy="2369880"/>
          </a:xfrm>
          <a:prstGeom prst="rect">
            <a:avLst/>
          </a:prstGeom>
        </p:spPr>
        <p:txBody>
          <a:bodyPr wrap="square">
            <a:spAutoFit/>
          </a:bodyPr>
          <a:lstStyle/>
          <a:p>
            <a:r>
              <a:rPr lang="en-US" sz="2800" b="1" u="sng" dirty="0"/>
              <a:t>Future scope</a:t>
            </a:r>
            <a:r>
              <a:rPr lang="en-US" sz="2800" b="1" dirty="0"/>
              <a:t>: </a:t>
            </a:r>
          </a:p>
          <a:p>
            <a:pPr marL="342900" indent="-342900">
              <a:buAutoNum type="arabicPeriod"/>
            </a:pPr>
            <a:r>
              <a:rPr lang="en-US" sz="2400" dirty="0"/>
              <a:t>Make the software system into Website based </a:t>
            </a:r>
          </a:p>
          <a:p>
            <a:pPr marL="342900" indent="-342900">
              <a:buAutoNum type="arabicPeriod"/>
            </a:pPr>
            <a:r>
              <a:rPr lang="en-US" sz="2400" dirty="0"/>
              <a:t> Add Laundry system </a:t>
            </a:r>
          </a:p>
          <a:p>
            <a:pPr marL="342900" indent="-342900">
              <a:buAutoNum type="arabicPeriod"/>
            </a:pPr>
            <a:r>
              <a:rPr lang="en-US" sz="2400" dirty="0"/>
              <a:t> Add Restaurant system </a:t>
            </a:r>
          </a:p>
          <a:p>
            <a:pPr marL="342900" indent="-342900">
              <a:buAutoNum type="arabicPeriod"/>
            </a:pPr>
            <a:r>
              <a:rPr lang="en-US" sz="2400" dirty="0"/>
              <a:t> Add Tourist package and guide system </a:t>
            </a:r>
          </a:p>
          <a:p>
            <a:pPr marL="342900" indent="-342900">
              <a:buAutoNum type="arabicPeriod"/>
            </a:pPr>
            <a:r>
              <a:rPr lang="en-US" sz="2400" dirty="0"/>
              <a:t> Add Meeting and conference facility</a:t>
            </a:r>
          </a:p>
        </p:txBody>
      </p:sp>
    </p:spTree>
    <p:extLst>
      <p:ext uri="{BB962C8B-B14F-4D97-AF65-F5344CB8AC3E}">
        <p14:creationId xmlns:p14="http://schemas.microsoft.com/office/powerpoint/2010/main" val="71813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549545" y="400776"/>
            <a:ext cx="6172331" cy="523220"/>
          </a:xfrm>
          <a:prstGeom prst="rect">
            <a:avLst/>
          </a:prstGeom>
        </p:spPr>
        <p:txBody>
          <a:bodyPr wrap="none">
            <a:spAutoFit/>
          </a:bodyPr>
          <a:lstStyle/>
          <a:p>
            <a:r>
              <a:rPr lang="en-US" sz="2800" b="1" u="sng" dirty="0" err="1"/>
              <a:t>Github</a:t>
            </a:r>
            <a:r>
              <a:rPr lang="en-US" sz="2800" b="1" u="sng" dirty="0"/>
              <a:t> link of our project (Individually)</a:t>
            </a:r>
            <a:r>
              <a:rPr lang="en-US" sz="2800" b="1" dirty="0"/>
              <a:t>:</a:t>
            </a:r>
          </a:p>
        </p:txBody>
      </p:sp>
      <p:sp>
        <p:nvSpPr>
          <p:cNvPr id="4" name="TextBox 3"/>
          <p:cNvSpPr txBox="1"/>
          <p:nvPr/>
        </p:nvSpPr>
        <p:spPr>
          <a:xfrm>
            <a:off x="135641" y="1070523"/>
            <a:ext cx="12665960" cy="2308324"/>
          </a:xfrm>
          <a:prstGeom prst="rect">
            <a:avLst/>
          </a:prstGeom>
          <a:noFill/>
        </p:spPr>
        <p:txBody>
          <a:bodyPr wrap="square" rtlCol="0">
            <a:spAutoFit/>
          </a:bodyPr>
          <a:lstStyle/>
          <a:p>
            <a:r>
              <a:rPr lang="en-US" sz="1700" dirty="0"/>
              <a:t>C193207 (</a:t>
            </a:r>
            <a:r>
              <a:rPr lang="en-US" sz="1700" dirty="0" err="1"/>
              <a:t>Tehsim</a:t>
            </a:r>
            <a:r>
              <a:rPr lang="en-US" sz="1700" dirty="0"/>
              <a:t> </a:t>
            </a:r>
            <a:r>
              <a:rPr lang="en-US" sz="1700" dirty="0" err="1"/>
              <a:t>Fariha</a:t>
            </a:r>
            <a:r>
              <a:rPr lang="en-US" sz="1700" dirty="0"/>
              <a:t>) : </a:t>
            </a:r>
            <a:r>
              <a:rPr lang="en-US" sz="1700" dirty="0">
                <a:hlinkClick r:id="rId2"/>
              </a:rPr>
              <a:t>https://github.com/Tehsim/University_Projects/tree/main/software_projects/SE%20Project</a:t>
            </a:r>
            <a:endParaRPr lang="en-US" sz="1700" dirty="0"/>
          </a:p>
          <a:p>
            <a:r>
              <a:rPr lang="en-US" sz="1700" dirty="0"/>
              <a:t>C193209 (</a:t>
            </a:r>
            <a:r>
              <a:rPr lang="en-US" sz="1700" dirty="0" err="1"/>
              <a:t>Sahana</a:t>
            </a:r>
            <a:r>
              <a:rPr lang="en-US" sz="1700" dirty="0"/>
              <a:t> </a:t>
            </a:r>
            <a:r>
              <a:rPr lang="en-US" sz="1700" dirty="0" err="1"/>
              <a:t>Akter</a:t>
            </a:r>
            <a:r>
              <a:rPr lang="en-US" sz="1700" dirty="0"/>
              <a:t>) : </a:t>
            </a:r>
            <a:r>
              <a:rPr lang="en-US" sz="1700" dirty="0">
                <a:hlinkClick r:id="rId3"/>
              </a:rPr>
              <a:t>https://github.com/Sahana-Akter/Hotel-Management-System-in-Java</a:t>
            </a:r>
            <a:endParaRPr lang="en-US" sz="1700" dirty="0"/>
          </a:p>
          <a:p>
            <a:r>
              <a:rPr lang="en-US" sz="1700" dirty="0"/>
              <a:t>C193220  (</a:t>
            </a:r>
            <a:r>
              <a:rPr lang="en-US" sz="1700" dirty="0" err="1"/>
              <a:t>Raisa</a:t>
            </a:r>
            <a:r>
              <a:rPr lang="en-US" sz="1700" dirty="0"/>
              <a:t> Ahmed) : </a:t>
            </a:r>
            <a:r>
              <a:rPr lang="en-US" sz="1700" dirty="0">
                <a:hlinkClick r:id="rId4"/>
              </a:rPr>
              <a:t>https://github.com/raisa220/Hotel-Management-System.git</a:t>
            </a:r>
            <a:endParaRPr lang="en-US" sz="1700" dirty="0"/>
          </a:p>
          <a:p>
            <a:r>
              <a:rPr lang="en-US" sz="1700" dirty="0"/>
              <a:t>C193229 (</a:t>
            </a:r>
            <a:r>
              <a:rPr lang="en-US" sz="1700" dirty="0" err="1"/>
              <a:t>Efter</a:t>
            </a:r>
            <a:r>
              <a:rPr lang="en-US" sz="1700" dirty="0"/>
              <a:t> </a:t>
            </a:r>
            <a:r>
              <a:rPr lang="en-US" sz="1700" dirty="0" err="1"/>
              <a:t>Jahan</a:t>
            </a:r>
            <a:r>
              <a:rPr lang="en-US" sz="1700" dirty="0"/>
              <a:t> </a:t>
            </a:r>
            <a:r>
              <a:rPr lang="en-US" sz="1700" dirty="0" err="1"/>
              <a:t>Ema</a:t>
            </a:r>
            <a:r>
              <a:rPr lang="en-US" sz="1700" dirty="0"/>
              <a:t>): </a:t>
            </a:r>
            <a:r>
              <a:rPr lang="en-US" sz="1700" dirty="0">
                <a:hlinkClick r:id="rId5"/>
              </a:rPr>
              <a:t>https://github.com/ME4Ema/Projects-Of-University/tree/main/Software%20Enginnering%20Project/Hotel%20Management%20System/src</a:t>
            </a:r>
            <a:endParaRPr lang="en-US" sz="1700" dirty="0"/>
          </a:p>
          <a:p>
            <a:endParaRPr lang="en-US" dirty="0"/>
          </a:p>
          <a:p>
            <a:endParaRPr lang="en-US" dirty="0"/>
          </a:p>
          <a:p>
            <a:endParaRPr lang="en-US" dirty="0"/>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820" y="3022443"/>
            <a:ext cx="3208420" cy="1879934"/>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r="29040"/>
          <a:stretch/>
        </p:blipFill>
        <p:spPr>
          <a:xfrm>
            <a:off x="3825277" y="3003848"/>
            <a:ext cx="3570499" cy="1827915"/>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88973" y="2999714"/>
            <a:ext cx="3617920" cy="1902664"/>
          </a:xfrm>
          <a:prstGeom prst="rect">
            <a:avLst/>
          </a:prstGeom>
        </p:spPr>
      </p:pic>
      <p:sp>
        <p:nvSpPr>
          <p:cNvPr id="8" name="TextBox 7"/>
          <p:cNvSpPr txBox="1"/>
          <p:nvPr/>
        </p:nvSpPr>
        <p:spPr>
          <a:xfrm>
            <a:off x="348820" y="2680128"/>
            <a:ext cx="1469185" cy="369332"/>
          </a:xfrm>
          <a:prstGeom prst="rect">
            <a:avLst/>
          </a:prstGeom>
          <a:noFill/>
        </p:spPr>
        <p:txBody>
          <a:bodyPr wrap="none" rtlCol="0">
            <a:spAutoFit/>
          </a:bodyPr>
          <a:lstStyle/>
          <a:p>
            <a:r>
              <a:rPr lang="en-US" dirty="0" err="1"/>
              <a:t>Tehsim</a:t>
            </a:r>
            <a:r>
              <a:rPr lang="en-US" dirty="0"/>
              <a:t> </a:t>
            </a:r>
            <a:r>
              <a:rPr lang="en-US" dirty="0" err="1"/>
              <a:t>Fariha</a:t>
            </a:r>
            <a:endParaRPr lang="en-US" dirty="0"/>
          </a:p>
        </p:txBody>
      </p:sp>
      <p:sp>
        <p:nvSpPr>
          <p:cNvPr id="9" name="Rectangle 8"/>
          <p:cNvSpPr/>
          <p:nvPr/>
        </p:nvSpPr>
        <p:spPr>
          <a:xfrm>
            <a:off x="3825277" y="2637059"/>
            <a:ext cx="1424942" cy="369332"/>
          </a:xfrm>
          <a:prstGeom prst="rect">
            <a:avLst/>
          </a:prstGeom>
        </p:spPr>
        <p:txBody>
          <a:bodyPr wrap="none">
            <a:spAutoFit/>
          </a:bodyPr>
          <a:lstStyle/>
          <a:p>
            <a:r>
              <a:rPr lang="en-US" dirty="0" err="1"/>
              <a:t>Sahana</a:t>
            </a:r>
            <a:r>
              <a:rPr lang="en-US" dirty="0"/>
              <a:t> </a:t>
            </a:r>
            <a:r>
              <a:rPr lang="en-US" dirty="0" err="1"/>
              <a:t>Akter</a:t>
            </a:r>
            <a:endParaRPr lang="en-US" dirty="0"/>
          </a:p>
        </p:txBody>
      </p:sp>
      <p:sp>
        <p:nvSpPr>
          <p:cNvPr id="10" name="Rectangle 9"/>
          <p:cNvSpPr/>
          <p:nvPr/>
        </p:nvSpPr>
        <p:spPr>
          <a:xfrm>
            <a:off x="7967392" y="2625908"/>
            <a:ext cx="1402948" cy="369332"/>
          </a:xfrm>
          <a:prstGeom prst="rect">
            <a:avLst/>
          </a:prstGeom>
        </p:spPr>
        <p:txBody>
          <a:bodyPr wrap="none">
            <a:spAutoFit/>
          </a:bodyPr>
          <a:lstStyle/>
          <a:p>
            <a:r>
              <a:rPr lang="en-US" dirty="0" err="1"/>
              <a:t>Raisa</a:t>
            </a:r>
            <a:r>
              <a:rPr lang="en-US" dirty="0"/>
              <a:t> Ahmed</a:t>
            </a:r>
          </a:p>
        </p:txBody>
      </p:sp>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8820" y="5020253"/>
            <a:ext cx="3208420" cy="1763430"/>
          </a:xfrm>
          <a:prstGeom prst="rect">
            <a:avLst/>
          </a:prstGeom>
        </p:spPr>
      </p:pic>
      <p:sp>
        <p:nvSpPr>
          <p:cNvPr id="11" name="Rectangle 10"/>
          <p:cNvSpPr/>
          <p:nvPr/>
        </p:nvSpPr>
        <p:spPr>
          <a:xfrm>
            <a:off x="3557240" y="5836627"/>
            <a:ext cx="1681742" cy="369332"/>
          </a:xfrm>
          <a:prstGeom prst="rect">
            <a:avLst/>
          </a:prstGeom>
        </p:spPr>
        <p:txBody>
          <a:bodyPr wrap="none">
            <a:spAutoFit/>
          </a:bodyPr>
          <a:lstStyle/>
          <a:p>
            <a:r>
              <a:rPr lang="en-US" dirty="0" err="1"/>
              <a:t>Efter</a:t>
            </a:r>
            <a:r>
              <a:rPr lang="en-US" dirty="0"/>
              <a:t> </a:t>
            </a:r>
            <a:r>
              <a:rPr lang="en-US" dirty="0" err="1"/>
              <a:t>Jahan</a:t>
            </a:r>
            <a:r>
              <a:rPr lang="en-US" dirty="0"/>
              <a:t> </a:t>
            </a:r>
            <a:r>
              <a:rPr lang="en-US" dirty="0" err="1"/>
              <a:t>Ema</a:t>
            </a:r>
            <a:endParaRPr lang="en-US" dirty="0"/>
          </a:p>
        </p:txBody>
      </p:sp>
    </p:spTree>
    <p:extLst>
      <p:ext uri="{BB962C8B-B14F-4D97-AF65-F5344CB8AC3E}">
        <p14:creationId xmlns:p14="http://schemas.microsoft.com/office/powerpoint/2010/main" val="787804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3725966" y="2726108"/>
            <a:ext cx="5221480" cy="1107996"/>
          </a:xfrm>
          <a:prstGeom prst="rect">
            <a:avLst/>
          </a:prstGeom>
          <a:noFill/>
        </p:spPr>
        <p:txBody>
          <a:bodyPr wrap="square" rtlCol="0">
            <a:spAutoFit/>
          </a:bodyPr>
          <a:lstStyle/>
          <a:p>
            <a:r>
              <a:rPr lang="en-US" sz="6600" b="1" i="1" dirty="0">
                <a:latin typeface="Arial Rounded MT Bold" panose="020F0704030504030204" pitchFamily="34" charset="0"/>
              </a:rPr>
              <a:t>Thank You</a:t>
            </a:r>
          </a:p>
        </p:txBody>
      </p:sp>
    </p:spTree>
    <p:extLst>
      <p:ext uri="{BB962C8B-B14F-4D97-AF65-F5344CB8AC3E}">
        <p14:creationId xmlns:p14="http://schemas.microsoft.com/office/powerpoint/2010/main" val="346262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600075" y="838200"/>
            <a:ext cx="2082045" cy="861774"/>
          </a:xfrm>
          <a:prstGeom prst="rect">
            <a:avLst/>
          </a:prstGeom>
          <a:noFill/>
        </p:spPr>
        <p:txBody>
          <a:bodyPr wrap="none" rtlCol="0">
            <a:spAutoFit/>
          </a:bodyPr>
          <a:lstStyle/>
          <a:p>
            <a:r>
              <a:rPr lang="en-US" sz="3200" b="1" u="sng" dirty="0"/>
              <a:t>Objectives</a:t>
            </a:r>
            <a:r>
              <a:rPr lang="en-US" sz="3200" b="1" dirty="0"/>
              <a:t>:</a:t>
            </a:r>
          </a:p>
          <a:p>
            <a:endParaRPr lang="en-US" dirty="0"/>
          </a:p>
        </p:txBody>
      </p:sp>
      <p:sp>
        <p:nvSpPr>
          <p:cNvPr id="3" name="TextBox 2"/>
          <p:cNvSpPr txBox="1"/>
          <p:nvPr/>
        </p:nvSpPr>
        <p:spPr>
          <a:xfrm>
            <a:off x="965674" y="1978269"/>
            <a:ext cx="10246407" cy="2677656"/>
          </a:xfrm>
          <a:prstGeom prst="rect">
            <a:avLst/>
          </a:prstGeom>
          <a:noFill/>
        </p:spPr>
        <p:txBody>
          <a:bodyPr wrap="square" rtlCol="0">
            <a:spAutoFit/>
          </a:bodyPr>
          <a:lstStyle/>
          <a:p>
            <a:pPr marL="342900" lvl="0" indent="-342900">
              <a:buFont typeface="Wingdings" pitchFamily="2" charset="2"/>
              <a:buChar char="Ø"/>
            </a:pPr>
            <a:r>
              <a:rPr lang="en-US" sz="2400" dirty="0"/>
              <a:t>To main objective of this project is to provide solution for hotel to manage most  there work using computerized process. </a:t>
            </a:r>
          </a:p>
          <a:p>
            <a:pPr marL="342900" lvl="0" indent="-342900">
              <a:buFont typeface="Wingdings" pitchFamily="2" charset="2"/>
              <a:buChar char="Ø"/>
            </a:pPr>
            <a:r>
              <a:rPr lang="en-US" sz="2400" dirty="0"/>
              <a:t>This software application will help admin to handle customer information, room allocation details, Payment details etc. </a:t>
            </a:r>
          </a:p>
          <a:p>
            <a:pPr marL="342900" lvl="0" indent="-342900">
              <a:buFont typeface="Wingdings" pitchFamily="2" charset="2"/>
              <a:buChar char="Ø"/>
            </a:pPr>
            <a:r>
              <a:rPr lang="en-US" sz="2400" dirty="0"/>
              <a:t> Keeping records of admission of customers. ·</a:t>
            </a:r>
          </a:p>
          <a:p>
            <a:pPr marL="342900" indent="-342900">
              <a:buFont typeface="Wingdings" pitchFamily="2" charset="2"/>
              <a:buChar char="Ø"/>
            </a:pPr>
            <a:r>
              <a:rPr lang="en-US" sz="2400" dirty="0"/>
              <a:t>Facilities provided by Hotel are fully utilized in effective and efficient manner</a:t>
            </a:r>
          </a:p>
        </p:txBody>
      </p:sp>
    </p:spTree>
    <p:extLst>
      <p:ext uri="{BB962C8B-B14F-4D97-AF65-F5344CB8AC3E}">
        <p14:creationId xmlns:p14="http://schemas.microsoft.com/office/powerpoint/2010/main" val="2857018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28675" y="685800"/>
            <a:ext cx="1565044" cy="523220"/>
          </a:xfrm>
          <a:prstGeom prst="rect">
            <a:avLst/>
          </a:prstGeom>
          <a:noFill/>
        </p:spPr>
        <p:txBody>
          <a:bodyPr wrap="none" rtlCol="0">
            <a:spAutoFit/>
          </a:bodyPr>
          <a:lstStyle/>
          <a:p>
            <a:r>
              <a:rPr lang="en-US" sz="2800" b="1" u="sng" dirty="0"/>
              <a:t>Features</a:t>
            </a:r>
            <a:r>
              <a:rPr lang="en-US" sz="2800" b="1" dirty="0"/>
              <a:t>:</a:t>
            </a:r>
          </a:p>
        </p:txBody>
      </p:sp>
      <p:sp>
        <p:nvSpPr>
          <p:cNvPr id="3" name="Rectangle 2"/>
          <p:cNvSpPr/>
          <p:nvPr/>
        </p:nvSpPr>
        <p:spPr>
          <a:xfrm>
            <a:off x="838200" y="1473964"/>
            <a:ext cx="8553450" cy="3170099"/>
          </a:xfrm>
          <a:prstGeom prst="rect">
            <a:avLst/>
          </a:prstGeom>
        </p:spPr>
        <p:txBody>
          <a:bodyPr wrap="square">
            <a:spAutoFit/>
          </a:bodyPr>
          <a:lstStyle/>
          <a:p>
            <a:r>
              <a:rPr lang="en-US" sz="2000" dirty="0"/>
              <a:t>The application of the Hotel Management System bears the following functions to use by the Administrator: </a:t>
            </a:r>
          </a:p>
          <a:p>
            <a:pPr marL="342900" lvl="0" indent="-342900">
              <a:buFont typeface="Wingdings" pitchFamily="2" charset="2"/>
              <a:buChar char="§"/>
            </a:pPr>
            <a:r>
              <a:rPr lang="en-US" sz="2000" dirty="0"/>
              <a:t>Add a new Room                                      </a:t>
            </a:r>
          </a:p>
          <a:p>
            <a:pPr marL="342900" lvl="0" indent="-342900">
              <a:buFont typeface="Wingdings" pitchFamily="2" charset="2"/>
              <a:buChar char="§"/>
            </a:pPr>
            <a:r>
              <a:rPr lang="en-US" sz="2000" dirty="0"/>
              <a:t>Add an Employee </a:t>
            </a:r>
          </a:p>
          <a:p>
            <a:pPr marL="342900" lvl="0" indent="-342900">
              <a:buFont typeface="Wingdings" pitchFamily="2" charset="2"/>
              <a:buChar char="§"/>
            </a:pPr>
            <a:r>
              <a:rPr lang="en-US" sz="2000" dirty="0"/>
              <a:t>Add a new Customer</a:t>
            </a:r>
          </a:p>
          <a:p>
            <a:pPr marL="342900" lvl="0" indent="-342900">
              <a:buFont typeface="Wingdings" pitchFamily="2" charset="2"/>
              <a:buChar char="§"/>
            </a:pPr>
            <a:r>
              <a:rPr lang="en-US" sz="2000" dirty="0"/>
              <a:t>Check room status </a:t>
            </a:r>
          </a:p>
          <a:p>
            <a:pPr marL="342900" lvl="0" indent="-342900">
              <a:buFont typeface="Wingdings" pitchFamily="2" charset="2"/>
              <a:buChar char="§"/>
            </a:pPr>
            <a:r>
              <a:rPr lang="en-US" sz="2000" dirty="0"/>
              <a:t>Check all employees’ details </a:t>
            </a:r>
          </a:p>
          <a:p>
            <a:pPr marL="342900" lvl="0" indent="-342900">
              <a:buFont typeface="Wingdings" pitchFamily="2" charset="2"/>
              <a:buChar char="§"/>
            </a:pPr>
            <a:r>
              <a:rPr lang="en-US" sz="2000" dirty="0"/>
              <a:t>Check all Customers’ details </a:t>
            </a:r>
          </a:p>
          <a:p>
            <a:pPr marL="342900" lvl="0" indent="-342900">
              <a:buFont typeface="Wingdings" pitchFamily="2" charset="2"/>
              <a:buChar char="§"/>
            </a:pPr>
            <a:r>
              <a:rPr lang="en-US" sz="2000" dirty="0"/>
              <a:t>Update room status </a:t>
            </a:r>
          </a:p>
          <a:p>
            <a:pPr marL="342900" lvl="0" indent="-342900">
              <a:buFont typeface="Wingdings" pitchFamily="2" charset="2"/>
              <a:buChar char="§"/>
            </a:pPr>
            <a:r>
              <a:rPr lang="en-US" sz="2000" dirty="0"/>
              <a:t>Update check status </a:t>
            </a:r>
            <a:r>
              <a:rPr lang="en-US" sz="2000" dirty="0" err="1"/>
              <a:t>etc</a:t>
            </a:r>
            <a:endParaRPr lang="en-US" sz="2000" dirty="0"/>
          </a:p>
        </p:txBody>
      </p:sp>
    </p:spTree>
    <p:extLst>
      <p:ext uri="{BB962C8B-B14F-4D97-AF65-F5344CB8AC3E}">
        <p14:creationId xmlns:p14="http://schemas.microsoft.com/office/powerpoint/2010/main" val="3693944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DC64F9-54FF-01D7-A3BD-B67E3F5B3895}"/>
              </a:ext>
            </a:extLst>
          </p:cNvPr>
          <p:cNvSpPr txBox="1"/>
          <p:nvPr/>
        </p:nvSpPr>
        <p:spPr>
          <a:xfrm>
            <a:off x="807563" y="942680"/>
            <a:ext cx="7800148" cy="6151553"/>
          </a:xfrm>
          <a:prstGeom prst="rect">
            <a:avLst/>
          </a:prstGeom>
          <a:noFill/>
        </p:spPr>
        <p:txBody>
          <a:bodyPr wrap="square" rtlCol="0">
            <a:spAutoFit/>
          </a:bodyPr>
          <a:lstStyle/>
          <a:p>
            <a:endParaRPr lang="en-US" dirty="0"/>
          </a:p>
        </p:txBody>
      </p:sp>
      <p:pic>
        <p:nvPicPr>
          <p:cNvPr id="4" name="Picture 3">
            <a:extLst>
              <a:ext uri="{FF2B5EF4-FFF2-40B4-BE49-F238E27FC236}">
                <a16:creationId xmlns:a16="http://schemas.microsoft.com/office/drawing/2014/main" id="{B00C8D6A-7146-2F5E-D2BD-6CB9628865B5}"/>
              </a:ext>
            </a:extLst>
          </p:cNvPr>
          <p:cNvPicPr>
            <a:picLocks noChangeAspect="1"/>
          </p:cNvPicPr>
          <p:nvPr/>
        </p:nvPicPr>
        <p:blipFill rotWithShape="1">
          <a:blip r:embed="rId2">
            <a:extLst>
              <a:ext uri="{28A0092B-C50C-407E-A947-70E740481C1C}">
                <a14:useLocalDpi xmlns:a14="http://schemas.microsoft.com/office/drawing/2010/main" val="0"/>
              </a:ext>
            </a:extLst>
          </a:blip>
          <a:srcRect t="2707" r="22175"/>
          <a:stretch/>
        </p:blipFill>
        <p:spPr>
          <a:xfrm>
            <a:off x="3938954" y="942681"/>
            <a:ext cx="4812070" cy="5802448"/>
          </a:xfrm>
          <a:prstGeom prst="rect">
            <a:avLst/>
          </a:prstGeom>
        </p:spPr>
      </p:pic>
      <p:sp>
        <p:nvSpPr>
          <p:cNvPr id="6" name="TextBox 5">
            <a:extLst>
              <a:ext uri="{FF2B5EF4-FFF2-40B4-BE49-F238E27FC236}">
                <a16:creationId xmlns:a16="http://schemas.microsoft.com/office/drawing/2014/main" id="{5D6C3AB6-F89E-37FA-4A75-63A6B9633E8A}"/>
              </a:ext>
            </a:extLst>
          </p:cNvPr>
          <p:cNvSpPr txBox="1"/>
          <p:nvPr/>
        </p:nvSpPr>
        <p:spPr>
          <a:xfrm>
            <a:off x="5106186" y="5172369"/>
            <a:ext cx="989814" cy="215444"/>
          </a:xfrm>
          <a:prstGeom prst="rect">
            <a:avLst/>
          </a:prstGeom>
          <a:noFill/>
        </p:spPr>
        <p:txBody>
          <a:bodyPr wrap="square" rtlCol="0">
            <a:spAutoFit/>
          </a:bodyPr>
          <a:lstStyle/>
          <a:p>
            <a:r>
              <a:rPr lang="en-US" sz="800" dirty="0" err="1"/>
              <a:t>ENid</a:t>
            </a:r>
            <a:endParaRPr lang="en-US" sz="800" dirty="0"/>
          </a:p>
        </p:txBody>
      </p:sp>
      <p:sp>
        <p:nvSpPr>
          <p:cNvPr id="7" name="TextBox 6">
            <a:extLst>
              <a:ext uri="{FF2B5EF4-FFF2-40B4-BE49-F238E27FC236}">
                <a16:creationId xmlns:a16="http://schemas.microsoft.com/office/drawing/2014/main" id="{F36F2422-A961-5EA0-D8AA-C19DB2882AE2}"/>
              </a:ext>
            </a:extLst>
          </p:cNvPr>
          <p:cNvSpPr txBox="1"/>
          <p:nvPr/>
        </p:nvSpPr>
        <p:spPr>
          <a:xfrm>
            <a:off x="1045029" y="690852"/>
            <a:ext cx="2767693" cy="369332"/>
          </a:xfrm>
          <a:prstGeom prst="rect">
            <a:avLst/>
          </a:prstGeom>
          <a:noFill/>
        </p:spPr>
        <p:txBody>
          <a:bodyPr wrap="square" rtlCol="0">
            <a:spAutoFit/>
          </a:bodyPr>
          <a:lstStyle/>
          <a:p>
            <a:r>
              <a:rPr lang="en-US" b="1" u="sng" dirty="0"/>
              <a:t>ER Diagram:</a:t>
            </a:r>
          </a:p>
        </p:txBody>
      </p:sp>
    </p:spTree>
    <p:extLst>
      <p:ext uri="{BB962C8B-B14F-4D97-AF65-F5344CB8AC3E}">
        <p14:creationId xmlns:p14="http://schemas.microsoft.com/office/powerpoint/2010/main" val="783537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651251" y="564358"/>
            <a:ext cx="1295739" cy="646331"/>
          </a:xfrm>
          <a:prstGeom prst="rect">
            <a:avLst/>
          </a:prstGeom>
          <a:noFill/>
        </p:spPr>
        <p:txBody>
          <a:bodyPr wrap="none" rtlCol="0">
            <a:spAutoFit/>
          </a:bodyPr>
          <a:lstStyle/>
          <a:p>
            <a:r>
              <a:rPr lang="en-US" sz="3600" b="1" u="sng" dirty="0"/>
              <a:t>Tools</a:t>
            </a:r>
            <a:r>
              <a:rPr lang="en-US" sz="3600" b="1" dirty="0"/>
              <a:t>:</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2172" t="-251575" r="63133" b="253152"/>
          <a:stretch/>
        </p:blipFill>
        <p:spPr>
          <a:xfrm>
            <a:off x="5900620" y="546907"/>
            <a:ext cx="2858819" cy="1598088"/>
          </a:xfrm>
          <a:prstGeom prst="rect">
            <a:avLst/>
          </a:prstGeom>
        </p:spPr>
      </p:pic>
      <p:sp>
        <p:nvSpPr>
          <p:cNvPr id="3" name="TextBox 2"/>
          <p:cNvSpPr txBox="1"/>
          <p:nvPr/>
        </p:nvSpPr>
        <p:spPr>
          <a:xfrm>
            <a:off x="651251" y="1765588"/>
            <a:ext cx="11077447" cy="3785652"/>
          </a:xfrm>
          <a:prstGeom prst="rect">
            <a:avLst/>
          </a:prstGeom>
          <a:noFill/>
        </p:spPr>
        <p:txBody>
          <a:bodyPr wrap="square" rtlCol="0">
            <a:spAutoFit/>
          </a:bodyPr>
          <a:lstStyle/>
          <a:p>
            <a:r>
              <a:rPr lang="en-US" sz="2400" dirty="0">
                <a:solidFill>
                  <a:schemeClr val="accent5"/>
                </a:solidFill>
                <a:latin typeface="Arial Black" panose="020B0A04020102020204" pitchFamily="34" charset="0"/>
              </a:rPr>
              <a:t>Programming Language:  </a:t>
            </a:r>
            <a:r>
              <a:rPr lang="en-US" sz="2400" dirty="0">
                <a:latin typeface="Arial Rounded MT Bold" panose="020F0704030504030204" pitchFamily="34" charset="0"/>
              </a:rPr>
              <a:t>Java</a:t>
            </a:r>
          </a:p>
          <a:p>
            <a:endParaRPr lang="en-US" sz="2400" dirty="0">
              <a:latin typeface="Arial Black" panose="020B0A04020102020204" pitchFamily="34" charset="0"/>
            </a:endParaRPr>
          </a:p>
          <a:p>
            <a:pPr lvl="0"/>
            <a:r>
              <a:rPr lang="en-US" sz="2400" dirty="0">
                <a:solidFill>
                  <a:schemeClr val="accent5"/>
                </a:solidFill>
                <a:latin typeface="Arial Black" panose="020B0A04020102020204" pitchFamily="34" charset="0"/>
              </a:rPr>
              <a:t>Editor:</a:t>
            </a:r>
            <a:r>
              <a:rPr lang="en-US" sz="2400" dirty="0">
                <a:latin typeface="Arial Black" panose="020B0A04020102020204" pitchFamily="34" charset="0"/>
              </a:rPr>
              <a:t> </a:t>
            </a:r>
            <a:r>
              <a:rPr lang="en-US" sz="2400" dirty="0">
                <a:latin typeface="Arial Rounded MT Bold" pitchFamily="34" charset="0"/>
              </a:rPr>
              <a:t>Apache </a:t>
            </a:r>
            <a:r>
              <a:rPr lang="en-US" sz="2400" dirty="0" err="1">
                <a:latin typeface="Arial Rounded MT Bold" pitchFamily="34" charset="0"/>
              </a:rPr>
              <a:t>NetBeans</a:t>
            </a:r>
            <a:r>
              <a:rPr lang="en-US" sz="2400" dirty="0">
                <a:latin typeface="Arial Rounded MT Bold" pitchFamily="34" charset="0"/>
              </a:rPr>
              <a:t>.</a:t>
            </a:r>
          </a:p>
          <a:p>
            <a:pPr lvl="0"/>
            <a:endParaRPr lang="en-US" sz="2400" dirty="0">
              <a:latin typeface="Arial Black" panose="020B0A04020102020204" pitchFamily="34" charset="0"/>
            </a:endParaRPr>
          </a:p>
          <a:p>
            <a:r>
              <a:rPr lang="en-US" sz="2400" dirty="0">
                <a:solidFill>
                  <a:schemeClr val="accent5"/>
                </a:solidFill>
                <a:latin typeface="Arial Black" panose="020B0A04020102020204" pitchFamily="34" charset="0"/>
              </a:rPr>
              <a:t>Backend(Database):</a:t>
            </a:r>
            <a:r>
              <a:rPr lang="en-US" sz="2400" dirty="0">
                <a:latin typeface="Arial Black" panose="020B0A04020102020204" pitchFamily="34" charset="0"/>
              </a:rPr>
              <a:t> </a:t>
            </a:r>
            <a:r>
              <a:rPr lang="en-US" sz="2400" dirty="0">
                <a:latin typeface="Arial Rounded MT Bold" panose="020F0704030504030204" pitchFamily="34" charset="0"/>
              </a:rPr>
              <a:t>MySQL </a:t>
            </a:r>
          </a:p>
          <a:p>
            <a:endParaRPr lang="en-US" sz="2400" dirty="0">
              <a:latin typeface="Arial Rounded MT Bold" panose="020F0704030504030204" pitchFamily="34" charset="0"/>
            </a:endParaRPr>
          </a:p>
          <a:p>
            <a:pPr lvl="0"/>
            <a:r>
              <a:rPr lang="en-US" sz="2400" dirty="0">
                <a:solidFill>
                  <a:schemeClr val="accent5"/>
                </a:solidFill>
                <a:latin typeface="Arial Black" panose="020B0A04020102020204" pitchFamily="34" charset="0"/>
              </a:rPr>
              <a:t>Frontend</a:t>
            </a:r>
            <a:r>
              <a:rPr lang="en-US" sz="2400" dirty="0">
                <a:latin typeface="Arial Rounded MT Bold" panose="020F0704030504030204" pitchFamily="34" charset="0"/>
              </a:rPr>
              <a:t> : Java Swing package</a:t>
            </a:r>
          </a:p>
          <a:p>
            <a:endParaRPr lang="en-US" sz="2400" dirty="0">
              <a:latin typeface="Arial Rounded MT Bold" panose="020F0704030504030204" pitchFamily="34" charset="0"/>
            </a:endParaRPr>
          </a:p>
          <a:p>
            <a:endParaRPr lang="en-US" sz="2400" dirty="0">
              <a:latin typeface="Arial Black" panose="020B0A04020102020204" pitchFamily="34" charset="0"/>
            </a:endParaRPr>
          </a:p>
          <a:p>
            <a:endParaRPr lang="en-US" sz="2400" dirty="0">
              <a:latin typeface="Arial Rounded MT Bold" panose="020F0704030504030204" pitchFamily="34" charset="0"/>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565" t="2067" r="12715" b="16249"/>
          <a:stretch/>
        </p:blipFill>
        <p:spPr>
          <a:xfrm>
            <a:off x="5457532" y="3122476"/>
            <a:ext cx="665169" cy="6503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8394" y="1408815"/>
            <a:ext cx="852339" cy="852339"/>
          </a:xfrm>
          <a:prstGeom prst="rect">
            <a:avLst/>
          </a:prstGeom>
        </p:spPr>
      </p:pic>
      <p:pic>
        <p:nvPicPr>
          <p:cNvPr id="12" name="Picture 11">
            <a:extLst>
              <a:ext uri="{FF2B5EF4-FFF2-40B4-BE49-F238E27FC236}">
                <a16:creationId xmlns:a16="http://schemas.microsoft.com/office/drawing/2014/main" id="{0F1E2B00-D7C5-9291-10F5-C398EC40EBF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075981" y="2445287"/>
            <a:ext cx="1649277" cy="576552"/>
          </a:xfrm>
          <a:prstGeom prst="rect">
            <a:avLst/>
          </a:prstGeom>
        </p:spPr>
      </p:pic>
    </p:spTree>
    <p:extLst>
      <p:ext uri="{BB962C8B-B14F-4D97-AF65-F5344CB8AC3E}">
        <p14:creationId xmlns:p14="http://schemas.microsoft.com/office/powerpoint/2010/main" val="610522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4505" y="812695"/>
            <a:ext cx="9733103" cy="2769989"/>
          </a:xfrm>
          <a:prstGeom prst="rect">
            <a:avLst/>
          </a:prstGeom>
        </p:spPr>
        <p:txBody>
          <a:bodyPr wrap="square">
            <a:spAutoFit/>
          </a:bodyPr>
          <a:lstStyle/>
          <a:p>
            <a:r>
              <a:rPr lang="en-US" sz="2800" b="1" u="sng" dirty="0"/>
              <a:t>Front-End</a:t>
            </a:r>
            <a:r>
              <a:rPr lang="en-US" sz="2800" b="1" dirty="0"/>
              <a:t>: </a:t>
            </a:r>
          </a:p>
          <a:p>
            <a:endParaRPr lang="en-US" sz="2800" b="1" dirty="0"/>
          </a:p>
          <a:p>
            <a:r>
              <a:rPr lang="en-US" dirty="0"/>
              <a:t>In our project we use GUI (Graphical User Interface), as a front end. Which is a user-friendly visual experience builder for Java applications. It comprises graphical units like buttons, labels, windows, etc. via which users can connect with an application. Swing are commonly used applications to create GUIs in Java. In our project we have import </a:t>
            </a:r>
            <a:r>
              <a:rPr lang="en-US" dirty="0" err="1"/>
              <a:t>javax.swing</a:t>
            </a:r>
            <a:r>
              <a:rPr lang="en-US" dirty="0"/>
              <a:t> as a package which have all required tools for designing.  </a:t>
            </a:r>
          </a:p>
          <a:p>
            <a:endParaRPr lang="en-US" sz="2800" b="1" dirty="0"/>
          </a:p>
        </p:txBody>
      </p:sp>
      <p:sp>
        <p:nvSpPr>
          <p:cNvPr id="3" name="Rectangle 2"/>
          <p:cNvSpPr/>
          <p:nvPr/>
        </p:nvSpPr>
        <p:spPr>
          <a:xfrm>
            <a:off x="866016" y="4054116"/>
            <a:ext cx="9876264" cy="2062103"/>
          </a:xfrm>
          <a:prstGeom prst="rect">
            <a:avLst/>
          </a:prstGeom>
        </p:spPr>
        <p:txBody>
          <a:bodyPr wrap="square">
            <a:spAutoFit/>
          </a:bodyPr>
          <a:lstStyle/>
          <a:p>
            <a:r>
              <a:rPr lang="en-US" sz="2800" b="1" u="sng" dirty="0"/>
              <a:t>Back-End</a:t>
            </a:r>
            <a:r>
              <a:rPr lang="en-US" sz="2800" b="1" dirty="0"/>
              <a:t>: </a:t>
            </a:r>
          </a:p>
          <a:p>
            <a:endParaRPr lang="en-US" sz="2800" b="1" dirty="0"/>
          </a:p>
          <a:p>
            <a:r>
              <a:rPr lang="en-US" dirty="0"/>
              <a:t>This system basically based on back-end development. The software has been designed with backend as Java. Java is an object-oriented programming language, and it meets all the parameters of OOP like inheritance, encapsulation, polymorphism etc. In hotel management system use java language as it defines all OOP features</a:t>
            </a:r>
          </a:p>
        </p:txBody>
      </p:sp>
    </p:spTree>
    <p:extLst>
      <p:ext uri="{BB962C8B-B14F-4D97-AF65-F5344CB8AC3E}">
        <p14:creationId xmlns:p14="http://schemas.microsoft.com/office/powerpoint/2010/main" val="1362707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565562" y="359987"/>
            <a:ext cx="4031425" cy="523220"/>
          </a:xfrm>
          <a:prstGeom prst="rect">
            <a:avLst/>
          </a:prstGeom>
          <a:noFill/>
        </p:spPr>
        <p:txBody>
          <a:bodyPr wrap="none" rtlCol="0">
            <a:spAutoFit/>
          </a:bodyPr>
          <a:lstStyle/>
          <a:p>
            <a:r>
              <a:rPr lang="en-US" sz="2800" b="1" u="sng" dirty="0"/>
              <a:t>Software Documentation</a:t>
            </a:r>
            <a:r>
              <a:rPr lang="en-US" sz="2800" b="1" dirty="0"/>
              <a:t>:</a:t>
            </a:r>
          </a:p>
        </p:txBody>
      </p:sp>
      <p:sp>
        <p:nvSpPr>
          <p:cNvPr id="3" name="TextBox 2"/>
          <p:cNvSpPr txBox="1"/>
          <p:nvPr/>
        </p:nvSpPr>
        <p:spPr>
          <a:xfrm>
            <a:off x="565562" y="883207"/>
            <a:ext cx="10272066" cy="2585323"/>
          </a:xfrm>
          <a:prstGeom prst="rect">
            <a:avLst/>
          </a:prstGeom>
          <a:noFill/>
        </p:spPr>
        <p:txBody>
          <a:bodyPr wrap="square" rtlCol="0">
            <a:spAutoFit/>
          </a:bodyPr>
          <a:lstStyle/>
          <a:p>
            <a:r>
              <a:rPr lang="en-US" dirty="0"/>
              <a:t>Software documentation is any documentation created to help users or developers understand a piece of software’s features and functions. This type of technical documentation consists of written tutorials, videos, user guides, and training manuals, which aim to aid users in comprehending a piece of software’s features, operations, and functionality. </a:t>
            </a:r>
          </a:p>
          <a:p>
            <a:endParaRPr lang="en-US" dirty="0"/>
          </a:p>
          <a:p>
            <a:r>
              <a:rPr lang="en-US" dirty="0"/>
              <a:t>In our project we refers READ.ME documentation. If anyone want to get full software documentation of our project they can visit in our </a:t>
            </a:r>
            <a:r>
              <a:rPr lang="en-US" dirty="0" err="1"/>
              <a:t>Github</a:t>
            </a:r>
            <a:r>
              <a:rPr lang="en-US" dirty="0"/>
              <a:t> link. : </a:t>
            </a:r>
            <a:r>
              <a:rPr lang="en-US" dirty="0">
                <a:hlinkClick r:id="rId2"/>
              </a:rPr>
              <a:t>https://github.com/Tehsim/University_Projects/tree/main/software_projects/SE%20Project</a:t>
            </a:r>
            <a:endParaRPr lang="en-US" dirty="0"/>
          </a:p>
          <a:p>
            <a:endParaRPr lang="en-US" dirty="0"/>
          </a:p>
        </p:txBody>
      </p:sp>
      <p:sp>
        <p:nvSpPr>
          <p:cNvPr id="4" name="TextBox 3"/>
          <p:cNvSpPr txBox="1"/>
          <p:nvPr/>
        </p:nvSpPr>
        <p:spPr>
          <a:xfrm>
            <a:off x="654772" y="3310153"/>
            <a:ext cx="10242628" cy="2862322"/>
          </a:xfrm>
          <a:prstGeom prst="rect">
            <a:avLst/>
          </a:prstGeom>
          <a:noFill/>
        </p:spPr>
        <p:txBody>
          <a:bodyPr wrap="square" rtlCol="0">
            <a:spAutoFit/>
          </a:bodyPr>
          <a:lstStyle/>
          <a:p>
            <a:pPr marL="285750" indent="-285750">
              <a:buFont typeface="Wingdings" pitchFamily="2" charset="2"/>
              <a:buChar char="Ø"/>
            </a:pPr>
            <a:r>
              <a:rPr lang="en-US" sz="2000" dirty="0"/>
              <a:t>Login-&gt; Dashboard</a:t>
            </a:r>
          </a:p>
          <a:p>
            <a:pPr marL="285750" indent="-285750">
              <a:buFont typeface="Wingdings" pitchFamily="2" charset="2"/>
              <a:buChar char="Ø"/>
            </a:pPr>
            <a:r>
              <a:rPr lang="en-US" sz="2000" dirty="0"/>
              <a:t>Dashboard-&gt; Hotel Management System-&gt; Reception</a:t>
            </a:r>
          </a:p>
          <a:p>
            <a:pPr marL="285750" indent="-285750">
              <a:buFont typeface="Wingdings" pitchFamily="2" charset="2"/>
              <a:buChar char="Ø"/>
            </a:pPr>
            <a:r>
              <a:rPr lang="en-US" sz="2000" dirty="0"/>
              <a:t>Dashboard-&gt; Admin</a:t>
            </a:r>
          </a:p>
          <a:p>
            <a:pPr marL="285750" indent="-285750">
              <a:buFont typeface="Wingdings" pitchFamily="2" charset="2"/>
              <a:buChar char="Ø"/>
            </a:pPr>
            <a:r>
              <a:rPr lang="en-US" sz="2000" dirty="0"/>
              <a:t>Admin-&gt;  Add Employee,  Add Rooms,  Add Drivers</a:t>
            </a:r>
          </a:p>
          <a:p>
            <a:pPr marL="285750" indent="-285750">
              <a:buFont typeface="Wingdings" pitchFamily="2" charset="2"/>
              <a:buChar char="Ø"/>
            </a:pPr>
            <a:r>
              <a:rPr lang="en-US" sz="2000" dirty="0"/>
              <a:t>Add Employee-&gt; Employee adding form</a:t>
            </a:r>
          </a:p>
          <a:p>
            <a:pPr marL="285750" indent="-285750">
              <a:buFont typeface="Wingdings" pitchFamily="2" charset="2"/>
              <a:buChar char="Ø"/>
            </a:pPr>
            <a:r>
              <a:rPr lang="en-US" sz="2000" dirty="0"/>
              <a:t>Add Rooms -&gt; Room adding form</a:t>
            </a:r>
          </a:p>
          <a:p>
            <a:pPr marL="285750" indent="-285750">
              <a:buFont typeface="Wingdings" pitchFamily="2" charset="2"/>
              <a:buChar char="Ø"/>
            </a:pPr>
            <a:r>
              <a:rPr lang="en-US" sz="2000" dirty="0"/>
              <a:t>Add Drivers-&gt; Driver Adding form</a:t>
            </a:r>
          </a:p>
          <a:p>
            <a:pPr marL="285750" indent="-285750">
              <a:buFont typeface="Wingdings" pitchFamily="2" charset="2"/>
              <a:buChar char="Ø"/>
            </a:pPr>
            <a:r>
              <a:rPr lang="en-US" sz="2000" dirty="0"/>
              <a:t>Reception-&gt; New Customer Form, Room, Department , All Employees, Customer Info, Manager Info, Checkout,  Update Status,  Update Room Status,  Pickup Service, Search Room, Logout.</a:t>
            </a:r>
          </a:p>
        </p:txBody>
      </p:sp>
    </p:spTree>
    <p:extLst>
      <p:ext uri="{BB962C8B-B14F-4D97-AF65-F5344CB8AC3E}">
        <p14:creationId xmlns:p14="http://schemas.microsoft.com/office/powerpoint/2010/main" val="3997968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2361338" y="540947"/>
            <a:ext cx="7762875" cy="707886"/>
          </a:xfrm>
          <a:prstGeom prst="rect">
            <a:avLst/>
          </a:prstGeom>
          <a:noFill/>
        </p:spPr>
        <p:txBody>
          <a:bodyPr wrap="square" rtlCol="0">
            <a:spAutoFit/>
          </a:bodyPr>
          <a:lstStyle/>
          <a:p>
            <a:r>
              <a:rPr lang="en-US" sz="4000" b="1" i="1" dirty="0">
                <a:solidFill>
                  <a:schemeClr val="tx1">
                    <a:lumMod val="95000"/>
                    <a:lumOff val="5000"/>
                  </a:schemeClr>
                </a:solidFill>
                <a:latin typeface="Century Schoolbook" panose="02040604050505020304" pitchFamily="18" charset="0"/>
              </a:rPr>
              <a:t>~Welcome to Our Project~</a:t>
            </a:r>
            <a:r>
              <a:rPr lang="en-US" sz="3200" dirty="0">
                <a:solidFill>
                  <a:schemeClr val="tx1">
                    <a:lumMod val="95000"/>
                    <a:lumOff val="5000"/>
                  </a:schemeClr>
                </a:solidFill>
                <a:latin typeface="Blackadder ITC" panose="04020505051007020D02" pitchFamily="82" charset="0"/>
              </a:rPr>
              <a:t>                       </a:t>
            </a:r>
            <a:endParaRPr lang="en-US" sz="4000" b="1" dirty="0">
              <a:solidFill>
                <a:schemeClr val="accent1">
                  <a:lumMod val="50000"/>
                </a:schemeClr>
              </a:solidFill>
              <a:latin typeface="Algerian" panose="04020705040A02060702"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067" y="1653968"/>
            <a:ext cx="8483600" cy="4520458"/>
          </a:xfrm>
          <a:prstGeom prst="rect">
            <a:avLst/>
          </a:prstGeom>
        </p:spPr>
      </p:pic>
    </p:spTree>
    <p:extLst>
      <p:ext uri="{BB962C8B-B14F-4D97-AF65-F5344CB8AC3E}">
        <p14:creationId xmlns:p14="http://schemas.microsoft.com/office/powerpoint/2010/main" val="3494899088"/>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1551</TotalTime>
  <Words>943</Words>
  <Application>Microsoft Office PowerPoint</Application>
  <PresentationFormat>Widescreen</PresentationFormat>
  <Paragraphs>119</Paragraphs>
  <Slides>29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Algerian</vt:lpstr>
      <vt:lpstr>Arial</vt:lpstr>
      <vt:lpstr>Arial Black</vt:lpstr>
      <vt:lpstr>Arial Rounded MT Bold</vt:lpstr>
      <vt:lpstr>Bernard MT Condensed</vt:lpstr>
      <vt:lpstr>Blackadder ITC</vt:lpstr>
      <vt:lpstr>Century Schoolbook</vt:lpstr>
      <vt:lpstr>Georgia</vt:lpstr>
      <vt:lpstr>Trebuchet MS</vt:lpstr>
      <vt:lpstr>Wingdings</vt:lpstr>
      <vt:lpstr>Slipstream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sahana</cp:lastModifiedBy>
  <cp:revision>87</cp:revision>
  <dcterms:created xsi:type="dcterms:W3CDTF">2021-07-01T06:22:33Z</dcterms:created>
  <dcterms:modified xsi:type="dcterms:W3CDTF">2022-11-28T13:25:46Z</dcterms:modified>
</cp:coreProperties>
</file>